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7" r:id="rId2"/>
    <p:sldId id="280" r:id="rId3"/>
    <p:sldId id="260" r:id="rId4"/>
    <p:sldId id="265" r:id="rId5"/>
    <p:sldId id="281" r:id="rId6"/>
    <p:sldId id="267" r:id="rId7"/>
    <p:sldId id="282" r:id="rId8"/>
    <p:sldId id="278" r:id="rId9"/>
    <p:sldId id="285" r:id="rId10"/>
    <p:sldId id="275" r:id="rId11"/>
    <p:sldId id="284" r:id="rId12"/>
    <p:sldId id="277" r:id="rId13"/>
    <p:sldId id="276" r:id="rId14"/>
    <p:sldId id="272" r:id="rId15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63"/>
  </p:normalViewPr>
  <p:slideViewPr>
    <p:cSldViewPr>
      <p:cViewPr varScale="1">
        <p:scale>
          <a:sx n="78" d="100"/>
          <a:sy n="78" d="100"/>
        </p:scale>
        <p:origin x="1594" y="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6B8B4E-8E2F-41C7-B46E-C03801661198}" type="datetimeFigureOut">
              <a:rPr lang="it-IT" smtClean="0"/>
              <a:pPr/>
              <a:t>16/05/2025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DA614C-043D-435A-A96C-1CB3C929C7BA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484162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5585301-E931-44CC-AF10-E210455070B1}" type="slidenum">
              <a:rPr lang="it-IT" altLang="en-US" smtClean="0">
                <a:solidFill>
                  <a:srgbClr val="000000"/>
                </a:solidFill>
                <a:ea typeface="ＭＳ Ｐゴシック" pitchFamily="34" charset="-128"/>
              </a:rPr>
              <a:pPr/>
              <a:t>1</a:t>
            </a:fld>
            <a:endParaRPr lang="it-IT" altLang="en-US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>
              <a:latin typeface="Arial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735041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dirty="0"/>
              <a:t>Le terapia anti CALR possono essere relativamente intuitive nella loro farmacodinamica quindi mi faceva piacere inserirle</a:t>
            </a:r>
            <a:endParaRPr dirty="0"/>
          </a:p>
        </p:txBody>
      </p:sp>
      <p:sp>
        <p:nvSpPr>
          <p:cNvPr id="298" name="Google Shape;298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>
          <a:extLst>
            <a:ext uri="{FF2B5EF4-FFF2-40B4-BE49-F238E27FC236}">
              <a16:creationId xmlns:a16="http://schemas.microsoft.com/office/drawing/2014/main" id="{4ED98550-A85A-6A1B-781F-92A7FD04DC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18:notes">
            <a:extLst>
              <a:ext uri="{FF2B5EF4-FFF2-40B4-BE49-F238E27FC236}">
                <a16:creationId xmlns:a16="http://schemas.microsoft.com/office/drawing/2014/main" id="{B7E49D28-65F2-8E6A-6702-4FAA8CF01FE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8" name="Google Shape;298;p18:notes">
            <a:extLst>
              <a:ext uri="{FF2B5EF4-FFF2-40B4-BE49-F238E27FC236}">
                <a16:creationId xmlns:a16="http://schemas.microsoft.com/office/drawing/2014/main" id="{493952BA-0589-7838-8B02-B89AE9EB24F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616175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" name="Google Shape;313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dirty="0"/>
              <a:t>Per fare comunque anche esempio di studi che nonostante buone premesse, hanno fallito nel dimostrare </a:t>
            </a:r>
            <a:r>
              <a:rPr lang="it-IT"/>
              <a:t>un efficacia</a:t>
            </a:r>
            <a:endParaRPr/>
          </a:p>
        </p:txBody>
      </p:sp>
      <p:sp>
        <p:nvSpPr>
          <p:cNvPr id="305" name="Google Shape;305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g2ddf733999d_0_106:notes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2" name="Google Shape;402;g2ddf733999d_0_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81500" y="514350"/>
            <a:ext cx="3430588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8:notes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30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81500" y="514350"/>
            <a:ext cx="3430588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EDF867-664E-D05F-5DBC-F8BD88655B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>
            <a:extLst>
              <a:ext uri="{FF2B5EF4-FFF2-40B4-BE49-F238E27FC236}">
                <a16:creationId xmlns:a16="http://schemas.microsoft.com/office/drawing/2014/main" id="{1742D100-6914-CAB5-E7C1-C4FE3D625CA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5585301-E931-44CC-AF10-E210455070B1}" type="slidenum">
              <a:rPr lang="it-IT" altLang="en-US" smtClean="0">
                <a:solidFill>
                  <a:srgbClr val="000000"/>
                </a:solidFill>
                <a:ea typeface="ＭＳ Ｐゴシック" pitchFamily="34" charset="-128"/>
              </a:rPr>
              <a:pPr/>
              <a:t>3</a:t>
            </a:fld>
            <a:endParaRPr lang="it-IT" altLang="en-US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4339" name="Rectangle 2">
            <a:extLst>
              <a:ext uri="{FF2B5EF4-FFF2-40B4-BE49-F238E27FC236}">
                <a16:creationId xmlns:a16="http://schemas.microsoft.com/office/drawing/2014/main" id="{EECE1A10-82CD-A534-E763-C2AFD862454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40" name="Rectangle 3">
            <a:extLst>
              <a:ext uri="{FF2B5EF4-FFF2-40B4-BE49-F238E27FC236}">
                <a16:creationId xmlns:a16="http://schemas.microsoft.com/office/drawing/2014/main" id="{B7F6311A-0260-87D2-62B6-BBFA3C5F9C3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dirty="0">
              <a:latin typeface="Arial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23533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7" name="Google Shape;197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EDF867-664E-D05F-5DBC-F8BD88655B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>
            <a:extLst>
              <a:ext uri="{FF2B5EF4-FFF2-40B4-BE49-F238E27FC236}">
                <a16:creationId xmlns:a16="http://schemas.microsoft.com/office/drawing/2014/main" id="{1742D100-6914-CAB5-E7C1-C4FE3D625CA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5585301-E931-44CC-AF10-E210455070B1}" type="slidenum">
              <a:rPr lang="it-IT" altLang="en-US" smtClean="0">
                <a:solidFill>
                  <a:srgbClr val="000000"/>
                </a:solidFill>
                <a:ea typeface="ＭＳ Ｐゴシック" pitchFamily="34" charset="-128"/>
              </a:rPr>
              <a:pPr/>
              <a:t>5</a:t>
            </a:fld>
            <a:endParaRPr lang="it-IT" altLang="en-US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4339" name="Rectangle 2">
            <a:extLst>
              <a:ext uri="{FF2B5EF4-FFF2-40B4-BE49-F238E27FC236}">
                <a16:creationId xmlns:a16="http://schemas.microsoft.com/office/drawing/2014/main" id="{EECE1A10-82CD-A534-E763-C2AFD862454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40" name="Rectangle 3">
            <a:extLst>
              <a:ext uri="{FF2B5EF4-FFF2-40B4-BE49-F238E27FC236}">
                <a16:creationId xmlns:a16="http://schemas.microsoft.com/office/drawing/2014/main" id="{B7F6311A-0260-87D2-62B6-BBFA3C5F9C3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dirty="0">
              <a:latin typeface="Arial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718140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b="1" dirty="0"/>
              <a:t>Per fare esempio di farmaco sperimentale per la ET ma in realtà già usato in altra MPN e fare esempio di studio su formulazione nuova di farmaco conosciuto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b="1" dirty="0"/>
              <a:t>Era già stato fatto </a:t>
            </a:r>
            <a:r>
              <a:rPr lang="it-IT" b="1" dirty="0" err="1"/>
              <a:t>Surpass</a:t>
            </a:r>
            <a:r>
              <a:rPr lang="it-IT" b="1" dirty="0"/>
              <a:t>-ET vs </a:t>
            </a:r>
            <a:r>
              <a:rPr lang="it-IT" b="1" dirty="0" err="1"/>
              <a:t>Anagrelide</a:t>
            </a:r>
            <a:endParaRPr b="1" dirty="0"/>
          </a:p>
        </p:txBody>
      </p:sp>
      <p:sp>
        <p:nvSpPr>
          <p:cNvPr id="254" name="Google Shape;254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b="1" dirty="0"/>
              <a:t>Per fare esempio di come uno stesso farmaco può essere valutato in studi diversi in base alla fase di trattamento</a:t>
            </a:r>
            <a:endParaRPr b="1" dirty="0"/>
          </a:p>
        </p:txBody>
      </p:sp>
      <p:sp>
        <p:nvSpPr>
          <p:cNvPr id="254" name="Google Shape;254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314502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10:notes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dirty="0"/>
              <a:t>Per spiegare gli studi randomizzati</a:t>
            </a:r>
            <a:endParaRPr dirty="0"/>
          </a:p>
        </p:txBody>
      </p:sp>
      <p:sp>
        <p:nvSpPr>
          <p:cNvPr id="189" name="Google Shape;18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81500" y="514350"/>
            <a:ext cx="3430588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Per fare esempio di come un farmaco possa essere valutato contemporaneamente in diagnosi differenti</a:t>
            </a:r>
          </a:p>
          <a:p>
            <a:r>
              <a:rPr lang="it-IT" dirty="0"/>
              <a:t>Per fase esempio di come ci possano essere farmaci diversi che condividano meccanismo d’azione di fondo.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DA614C-043D-435A-A96C-1CB3C929C7BA}" type="slidenum">
              <a:rPr lang="it-IT" smtClean="0"/>
              <a:pPr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542679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10DB9-55D9-4713-A6CE-678366404FFA}" type="datetimeFigureOut">
              <a:rPr lang="it-IT" smtClean="0"/>
              <a:pPr/>
              <a:t>16/05/2025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F16D9-6167-4951-9A4E-DB9BC42EBB4F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10DB9-55D9-4713-A6CE-678366404FFA}" type="datetimeFigureOut">
              <a:rPr lang="it-IT" smtClean="0"/>
              <a:pPr/>
              <a:t>16/05/2025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F16D9-6167-4951-9A4E-DB9BC42EBB4F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10DB9-55D9-4713-A6CE-678366404FFA}" type="datetimeFigureOut">
              <a:rPr lang="it-IT" smtClean="0"/>
              <a:pPr/>
              <a:t>16/05/2025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F16D9-6167-4951-9A4E-DB9BC42EBB4F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19"/>
          <p:cNvSpPr txBox="1">
            <a:spLocks noGrp="1"/>
          </p:cNvSpPr>
          <p:nvPr>
            <p:ph type="title"/>
          </p:nvPr>
        </p:nvSpPr>
        <p:spPr>
          <a:xfrm>
            <a:off x="2392393" y="2729306"/>
            <a:ext cx="435921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000" b="1" i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body" idx="1"/>
          </p:nvPr>
        </p:nvSpPr>
        <p:spPr>
          <a:xfrm>
            <a:off x="546067" y="1597169"/>
            <a:ext cx="8051864" cy="2885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342900" lvl="0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75" b="0" i="0">
                <a:solidFill>
                  <a:srgbClr val="00009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lvl="1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028700" lvl="2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371600" lvl="3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1714500" lvl="4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057400" lvl="5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2400300" lvl="6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2743200" lvl="7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3086100" lvl="8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19"/>
          <p:cNvSpPr txBox="1">
            <a:spLocks noGrp="1"/>
          </p:cNvSpPr>
          <p:nvPr>
            <p:ph type="ftr" idx="11"/>
          </p:nvPr>
        </p:nvSpPr>
        <p:spPr>
          <a:xfrm>
            <a:off x="3108960" y="6377940"/>
            <a:ext cx="2926080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9"/>
          <p:cNvSpPr txBox="1">
            <a:spLocks noGrp="1"/>
          </p:cNvSpPr>
          <p:nvPr>
            <p:ph type="dt" idx="10"/>
          </p:nvPr>
        </p:nvSpPr>
        <p:spPr>
          <a:xfrm>
            <a:off x="457200" y="6377940"/>
            <a:ext cx="2103120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9"/>
          <p:cNvSpPr txBox="1">
            <a:spLocks noGrp="1"/>
          </p:cNvSpPr>
          <p:nvPr>
            <p:ph type="sldNum" idx="12"/>
          </p:nvPr>
        </p:nvSpPr>
        <p:spPr>
          <a:xfrm>
            <a:off x="6583680" y="6377940"/>
            <a:ext cx="2103120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4109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10DB9-55D9-4713-A6CE-678366404FFA}" type="datetimeFigureOut">
              <a:rPr lang="it-IT" smtClean="0"/>
              <a:pPr/>
              <a:t>16/05/2025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F16D9-6167-4951-9A4E-DB9BC42EBB4F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10DB9-55D9-4713-A6CE-678366404FFA}" type="datetimeFigureOut">
              <a:rPr lang="it-IT" smtClean="0"/>
              <a:pPr/>
              <a:t>16/05/2025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F16D9-6167-4951-9A4E-DB9BC42EBB4F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10DB9-55D9-4713-A6CE-678366404FFA}" type="datetimeFigureOut">
              <a:rPr lang="it-IT" smtClean="0"/>
              <a:pPr/>
              <a:t>16/05/2025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F16D9-6167-4951-9A4E-DB9BC42EBB4F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10DB9-55D9-4713-A6CE-678366404FFA}" type="datetimeFigureOut">
              <a:rPr lang="it-IT" smtClean="0"/>
              <a:pPr/>
              <a:t>16/05/2025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F16D9-6167-4951-9A4E-DB9BC42EBB4F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10DB9-55D9-4713-A6CE-678366404FFA}" type="datetimeFigureOut">
              <a:rPr lang="it-IT" smtClean="0"/>
              <a:pPr/>
              <a:t>16/05/2025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F16D9-6167-4951-9A4E-DB9BC42EBB4F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10DB9-55D9-4713-A6CE-678366404FFA}" type="datetimeFigureOut">
              <a:rPr lang="it-IT" smtClean="0"/>
              <a:pPr/>
              <a:t>16/05/2025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F16D9-6167-4951-9A4E-DB9BC42EBB4F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10DB9-55D9-4713-A6CE-678366404FFA}" type="datetimeFigureOut">
              <a:rPr lang="it-IT" smtClean="0"/>
              <a:pPr/>
              <a:t>16/05/2025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F16D9-6167-4951-9A4E-DB9BC42EBB4F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10DB9-55D9-4713-A6CE-678366404FFA}" type="datetimeFigureOut">
              <a:rPr lang="it-IT" smtClean="0"/>
              <a:pPr/>
              <a:t>16/05/2025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F16D9-6167-4951-9A4E-DB9BC42EBB4F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F10DB9-55D9-4713-A6CE-678366404FFA}" type="datetimeFigureOut">
              <a:rPr lang="it-IT" smtClean="0"/>
              <a:pPr/>
              <a:t>16/05/2025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DF16D9-6167-4951-9A4E-DB9BC42EBB4F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10" Type="http://schemas.openxmlformats.org/officeDocument/2006/relationships/image" Target="../media/image3.png"/><Relationship Id="rId4" Type="http://schemas.openxmlformats.org/officeDocument/2006/relationships/image" Target="../media/image48.png"/><Relationship Id="rId9" Type="http://schemas.openxmlformats.org/officeDocument/2006/relationships/image" Target="../media/image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12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11" Type="http://schemas.openxmlformats.org/officeDocument/2006/relationships/image" Target="../media/image62.png"/><Relationship Id="rId5" Type="http://schemas.openxmlformats.org/officeDocument/2006/relationships/image" Target="../media/image57.png"/><Relationship Id="rId10" Type="http://schemas.openxmlformats.org/officeDocument/2006/relationships/image" Target="../media/image61.jpg"/><Relationship Id="rId4" Type="http://schemas.openxmlformats.org/officeDocument/2006/relationships/image" Target="../media/image56.png"/><Relationship Id="rId9" Type="http://schemas.openxmlformats.org/officeDocument/2006/relationships/hyperlink" Target="mailto:CRIMM@aou-careggi.toscana.it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2.png"/><Relationship Id="rId18" Type="http://schemas.openxmlformats.org/officeDocument/2006/relationships/image" Target="../media/image27.png"/><Relationship Id="rId26" Type="http://schemas.openxmlformats.org/officeDocument/2006/relationships/image" Target="../media/image35.png"/><Relationship Id="rId3" Type="http://schemas.openxmlformats.org/officeDocument/2006/relationships/image" Target="../media/image12.jpg"/><Relationship Id="rId21" Type="http://schemas.openxmlformats.org/officeDocument/2006/relationships/image" Target="../media/image30.png"/><Relationship Id="rId34" Type="http://schemas.openxmlformats.org/officeDocument/2006/relationships/image" Target="../media/image43.jp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17" Type="http://schemas.openxmlformats.org/officeDocument/2006/relationships/image" Target="../media/image26.png"/><Relationship Id="rId25" Type="http://schemas.openxmlformats.org/officeDocument/2006/relationships/image" Target="../media/image34.png"/><Relationship Id="rId33" Type="http://schemas.openxmlformats.org/officeDocument/2006/relationships/image" Target="../media/image42.jp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25.png"/><Relationship Id="rId20" Type="http://schemas.openxmlformats.org/officeDocument/2006/relationships/image" Target="../media/image29.png"/><Relationship Id="rId29" Type="http://schemas.openxmlformats.org/officeDocument/2006/relationships/image" Target="../media/image3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24" Type="http://schemas.openxmlformats.org/officeDocument/2006/relationships/image" Target="../media/image33.png"/><Relationship Id="rId32" Type="http://schemas.openxmlformats.org/officeDocument/2006/relationships/image" Target="../media/image41.png"/><Relationship Id="rId5" Type="http://schemas.openxmlformats.org/officeDocument/2006/relationships/image" Target="../media/image14.png"/><Relationship Id="rId15" Type="http://schemas.openxmlformats.org/officeDocument/2006/relationships/image" Target="../media/image24.png"/><Relationship Id="rId23" Type="http://schemas.openxmlformats.org/officeDocument/2006/relationships/image" Target="../media/image32.png"/><Relationship Id="rId28" Type="http://schemas.openxmlformats.org/officeDocument/2006/relationships/image" Target="../media/image37.png"/><Relationship Id="rId36" Type="http://schemas.openxmlformats.org/officeDocument/2006/relationships/image" Target="../media/image3.png"/><Relationship Id="rId10" Type="http://schemas.openxmlformats.org/officeDocument/2006/relationships/image" Target="../media/image19.png"/><Relationship Id="rId19" Type="http://schemas.openxmlformats.org/officeDocument/2006/relationships/image" Target="../media/image28.png"/><Relationship Id="rId31" Type="http://schemas.openxmlformats.org/officeDocument/2006/relationships/image" Target="../media/image40.png"/><Relationship Id="rId4" Type="http://schemas.openxmlformats.org/officeDocument/2006/relationships/image" Target="../media/image13.jpg"/><Relationship Id="rId9" Type="http://schemas.openxmlformats.org/officeDocument/2006/relationships/image" Target="../media/image18.jpg"/><Relationship Id="rId14" Type="http://schemas.openxmlformats.org/officeDocument/2006/relationships/image" Target="../media/image23.png"/><Relationship Id="rId22" Type="http://schemas.openxmlformats.org/officeDocument/2006/relationships/image" Target="../media/image31.png"/><Relationship Id="rId27" Type="http://schemas.openxmlformats.org/officeDocument/2006/relationships/image" Target="../media/image36.png"/><Relationship Id="rId30" Type="http://schemas.openxmlformats.org/officeDocument/2006/relationships/image" Target="../media/image39.png"/><Relationship Id="rId35" Type="http://schemas.openxmlformats.org/officeDocument/2006/relationships/image" Target="../media/image2.jpg"/><Relationship Id="rId8" Type="http://schemas.openxmlformats.org/officeDocument/2006/relationships/image" Target="../media/image1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ext Box 5"/>
          <p:cNvSpPr txBox="1">
            <a:spLocks noChangeArrowheads="1"/>
          </p:cNvSpPr>
          <p:nvPr/>
        </p:nvSpPr>
        <p:spPr bwMode="auto">
          <a:xfrm>
            <a:off x="3347864" y="-384860"/>
            <a:ext cx="6227762" cy="19752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2110" tIns="51054" rIns="102110" bIns="51054">
            <a:spAutoFit/>
          </a:bodyPr>
          <a:lstStyle/>
          <a:p>
            <a:pPr algn="ctr" defTabSz="1020763" eaLnBrk="1" hangingPunct="1">
              <a:lnSpc>
                <a:spcPct val="150000"/>
              </a:lnSpc>
            </a:pPr>
            <a:endParaRPr lang="it-IT" altLang="en-US" sz="2800" b="1" dirty="0">
              <a:solidFill>
                <a:srgbClr val="C00000"/>
              </a:solidFill>
              <a:latin typeface="Calibri" pitchFamily="34" charset="0"/>
              <a:ea typeface="ＭＳ Ｐゴシック" pitchFamily="34" charset="-128"/>
            </a:endParaRPr>
          </a:p>
          <a:p>
            <a:pPr algn="ctr" defTabSz="1020763">
              <a:lnSpc>
                <a:spcPct val="150000"/>
              </a:lnSpc>
            </a:pPr>
            <a:r>
              <a:rPr lang="it-IT" altLang="en-US" sz="2800" b="1" dirty="0">
                <a:solidFill>
                  <a:srgbClr val="C00000"/>
                </a:solidFill>
                <a:latin typeface="Calibri" pitchFamily="34" charset="0"/>
                <a:ea typeface="ＭＳ Ｐゴシック" pitchFamily="34" charset="-128"/>
              </a:rPr>
              <a:t>Trombocitemia essenziale:</a:t>
            </a:r>
          </a:p>
          <a:p>
            <a:pPr algn="ctr" defTabSz="1020763">
              <a:lnSpc>
                <a:spcPct val="150000"/>
              </a:lnSpc>
            </a:pPr>
            <a:r>
              <a:rPr lang="it-IT" altLang="en-US" sz="2800" b="1" dirty="0">
                <a:solidFill>
                  <a:srgbClr val="C00000"/>
                </a:solidFill>
                <a:latin typeface="Calibri" pitchFamily="34" charset="0"/>
                <a:ea typeface="ＭＳ Ｐゴシック" pitchFamily="34" charset="-128"/>
              </a:rPr>
              <a:t>Nuovi farmaci e protocolli attivi</a:t>
            </a:r>
          </a:p>
        </p:txBody>
      </p:sp>
      <p:sp>
        <p:nvSpPr>
          <p:cNvPr id="14342" name="CasellaDiTesto 2"/>
          <p:cNvSpPr txBox="1">
            <a:spLocks noChangeArrowheads="1"/>
          </p:cNvSpPr>
          <p:nvPr/>
        </p:nvSpPr>
        <p:spPr bwMode="auto">
          <a:xfrm>
            <a:off x="4347805" y="1718987"/>
            <a:ext cx="3854451" cy="2202555"/>
          </a:xfrm>
          <a:prstGeom prst="rect">
            <a:avLst/>
          </a:prstGeom>
          <a:noFill/>
          <a:ln>
            <a:noFill/>
          </a:ln>
        </p:spPr>
        <p:txBody>
          <a:bodyPr wrap="none" lIns="78136" tIns="39067" rIns="78136" bIns="39067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defRPr/>
            </a:pPr>
            <a:r>
              <a:rPr lang="it-IT" altLang="en-US" b="1" i="1" dirty="0">
                <a:solidFill>
                  <a:schemeClr val="tx2">
                    <a:lumMod val="75000"/>
                  </a:schemeClr>
                </a:solidFill>
                <a:latin typeface="Calibri" pitchFamily="34" charset="0"/>
              </a:rPr>
              <a:t>Giulio Capecchi</a:t>
            </a:r>
          </a:p>
          <a:p>
            <a:pPr algn="ctr">
              <a:defRPr/>
            </a:pPr>
            <a:endParaRPr lang="it-IT" altLang="en-US" b="1" i="1" dirty="0">
              <a:solidFill>
                <a:schemeClr val="tx2">
                  <a:lumMod val="75000"/>
                </a:schemeClr>
              </a:solidFill>
              <a:latin typeface="Calibri" pitchFamily="34" charset="0"/>
            </a:endParaRPr>
          </a:p>
          <a:p>
            <a:pPr algn="ctr">
              <a:defRPr/>
            </a:pPr>
            <a:r>
              <a:rPr lang="it-IT" altLang="en-US" sz="1800" b="1" i="1" dirty="0">
                <a:solidFill>
                  <a:schemeClr val="tx2">
                    <a:lumMod val="75000"/>
                  </a:schemeClr>
                </a:solidFill>
                <a:latin typeface="Calibri" pitchFamily="34" charset="0"/>
              </a:rPr>
              <a:t>CRIMM – Centro Ricerca e Innovazione</a:t>
            </a:r>
          </a:p>
          <a:p>
            <a:pPr algn="ctr">
              <a:defRPr/>
            </a:pPr>
            <a:r>
              <a:rPr lang="it-IT" altLang="en-US" sz="1800" b="1" i="1" dirty="0">
                <a:solidFill>
                  <a:schemeClr val="tx2">
                    <a:lumMod val="75000"/>
                  </a:schemeClr>
                </a:solidFill>
                <a:latin typeface="Calibri" pitchFamily="34" charset="0"/>
              </a:rPr>
              <a:t>Malattie Mieloproliferative</a:t>
            </a:r>
            <a:endParaRPr lang="it-IT" altLang="en-US" sz="1800" b="1" dirty="0">
              <a:solidFill>
                <a:schemeClr val="tx2">
                  <a:lumMod val="75000"/>
                </a:schemeClr>
              </a:solidFill>
              <a:latin typeface="Calibri" pitchFamily="34" charset="0"/>
            </a:endParaRPr>
          </a:p>
          <a:p>
            <a:pPr algn="ctr" eaLnBrk="1" hangingPunct="1">
              <a:defRPr/>
            </a:pPr>
            <a:endParaRPr lang="it-IT" altLang="en-US" sz="2700" b="1" i="1" dirty="0">
              <a:solidFill>
                <a:schemeClr val="tx2">
                  <a:lumMod val="75000"/>
                </a:schemeClr>
              </a:solidFill>
              <a:latin typeface="Calibri" pitchFamily="34" charset="0"/>
            </a:endParaRPr>
          </a:p>
          <a:p>
            <a:pPr algn="ctr" eaLnBrk="1" hangingPunct="1">
              <a:defRPr/>
            </a:pPr>
            <a:endParaRPr lang="it-IT" altLang="en-US" sz="2700" b="1" i="1" dirty="0">
              <a:solidFill>
                <a:schemeClr val="tx2">
                  <a:lumMod val="75000"/>
                </a:schemeClr>
              </a:solidFill>
              <a:latin typeface="Calibri" pitchFamily="34" charset="0"/>
            </a:endParaRPr>
          </a:p>
        </p:txBody>
      </p:sp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539552" y="876739"/>
            <a:ext cx="3456384" cy="187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2110" tIns="51054" rIns="102110" bIns="51054">
            <a:spAutoFit/>
          </a:bodyPr>
          <a:lstStyle/>
          <a:p>
            <a:pPr algn="ctr" defTabSz="872344">
              <a:lnSpc>
                <a:spcPts val="2393"/>
              </a:lnSpc>
            </a:pPr>
            <a:r>
              <a:rPr lang="en-US" altLang="it-IT" sz="1700" b="1" dirty="0">
                <a:solidFill>
                  <a:srgbClr val="003366"/>
                </a:solidFill>
                <a:latin typeface="Cambria" pitchFamily="18" charset="0"/>
                <a:cs typeface="Arial" charset="0"/>
              </a:rPr>
              <a:t>Undicesima Giornata Fiorentina</a:t>
            </a:r>
          </a:p>
          <a:p>
            <a:pPr algn="ctr" defTabSz="872344">
              <a:lnSpc>
                <a:spcPts val="2393"/>
              </a:lnSpc>
            </a:pPr>
            <a:r>
              <a:rPr lang="en-US" altLang="it-IT" sz="1700" b="1" dirty="0">
                <a:solidFill>
                  <a:srgbClr val="003366"/>
                </a:solidFill>
                <a:latin typeface="Cambria" pitchFamily="18" charset="0"/>
                <a:cs typeface="Arial" charset="0"/>
              </a:rPr>
              <a:t> dedicata ai pazienti con </a:t>
            </a:r>
          </a:p>
          <a:p>
            <a:pPr algn="ctr" defTabSz="872344">
              <a:lnSpc>
                <a:spcPts val="2393"/>
              </a:lnSpc>
            </a:pPr>
            <a:r>
              <a:rPr lang="en-US" altLang="it-IT" sz="1700" b="1" dirty="0">
                <a:solidFill>
                  <a:srgbClr val="003366"/>
                </a:solidFill>
                <a:latin typeface="Cambria" pitchFamily="18" charset="0"/>
                <a:cs typeface="Arial" charset="0"/>
              </a:rPr>
              <a:t>malattie mieloproliferative </a:t>
            </a:r>
          </a:p>
          <a:p>
            <a:pPr algn="ctr" defTabSz="872344">
              <a:lnSpc>
                <a:spcPts val="2393"/>
              </a:lnSpc>
            </a:pPr>
            <a:r>
              <a:rPr lang="en-US" altLang="it-IT" sz="1700" b="1" dirty="0">
                <a:solidFill>
                  <a:srgbClr val="003366"/>
                </a:solidFill>
                <a:latin typeface="Cambria" pitchFamily="18" charset="0"/>
                <a:cs typeface="Arial" charset="0"/>
              </a:rPr>
              <a:t>croniche</a:t>
            </a:r>
          </a:p>
          <a:p>
            <a:pPr algn="ctr" defTabSz="872344">
              <a:lnSpc>
                <a:spcPct val="90000"/>
              </a:lnSpc>
            </a:pPr>
            <a:endParaRPr lang="it-IT" altLang="it-IT" sz="1700" b="1" dirty="0">
              <a:solidFill>
                <a:srgbClr val="003366"/>
              </a:solidFill>
              <a:latin typeface="Cambria" pitchFamily="18" charset="0"/>
              <a:cs typeface="Arial" charset="0"/>
            </a:endParaRPr>
          </a:p>
          <a:p>
            <a:pPr algn="ctr" defTabSz="872344">
              <a:lnSpc>
                <a:spcPts val="2393"/>
              </a:lnSpc>
            </a:pPr>
            <a:r>
              <a:rPr lang="en-US" altLang="it-IT" sz="1700" b="1" dirty="0">
                <a:solidFill>
                  <a:srgbClr val="003366"/>
                </a:solidFill>
                <a:latin typeface="Cambria" pitchFamily="18" charset="0"/>
                <a:cs typeface="Arial" charset="0"/>
              </a:rPr>
              <a:t>Sabato 17 maggio 2025</a:t>
            </a: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576" y="4044416"/>
            <a:ext cx="7776864" cy="2542034"/>
          </a:xfrm>
          <a:prstGeom prst="rect">
            <a:avLst/>
          </a:prstGeom>
        </p:spPr>
      </p:pic>
      <p:pic>
        <p:nvPicPr>
          <p:cNvPr id="2" name="Google Shape;109;p1" descr="AOUC_cmyk">
            <a:extLst>
              <a:ext uri="{FF2B5EF4-FFF2-40B4-BE49-F238E27FC236}">
                <a16:creationId xmlns:a16="http://schemas.microsoft.com/office/drawing/2014/main" id="{E0E13511-6C0C-F79D-F398-2BB6AA6A8F73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0749" y="205464"/>
            <a:ext cx="937611" cy="414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10;p1" descr="Macintosh HD:Users:fraepi:Dropbox:Lavoro:Loghi e Carte Intestate:LOGO UNIFI.pdf">
            <a:extLst>
              <a:ext uri="{FF2B5EF4-FFF2-40B4-BE49-F238E27FC236}">
                <a16:creationId xmlns:a16="http://schemas.microsoft.com/office/drawing/2014/main" id="{8EBB6B4C-2C04-44B2-3B69-26C479BDF625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339752" y="205464"/>
            <a:ext cx="743901" cy="4320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18"/>
          <p:cNvSpPr txBox="1">
            <a:spLocks noGrp="1"/>
          </p:cNvSpPr>
          <p:nvPr>
            <p:ph type="title"/>
          </p:nvPr>
        </p:nvSpPr>
        <p:spPr>
          <a:xfrm>
            <a:off x="1753552" y="-57529"/>
            <a:ext cx="5636895" cy="14493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124163"/>
              </a:buClr>
              <a:buSzPts val="4800"/>
              <a:buFont typeface="Calibri"/>
              <a:buNone/>
            </a:pPr>
            <a:r>
              <a:rPr lang="it-IT" sz="2700" b="1" i="0" u="none" strike="noStrike" cap="none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Terapie anti </a:t>
            </a:r>
            <a:r>
              <a:rPr lang="it-IT" sz="2700" b="1" i="0" u="none" strike="noStrike" cap="none" dirty="0" err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calreticulina</a:t>
            </a:r>
            <a:r>
              <a:rPr lang="it-IT" sz="2700" b="1" i="0" u="none" strike="noStrike" cap="none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 (CALR)</a:t>
            </a:r>
            <a:endParaRPr sz="2700" b="0" i="0" u="none" strike="noStrike" cap="none" dirty="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Immagine 6" descr="Immagine che contiene testo, schermata, Carattere, Elementi grafici&#10;&#10;Descrizione generata automaticamente">
            <a:extLst>
              <a:ext uri="{FF2B5EF4-FFF2-40B4-BE49-F238E27FC236}">
                <a16:creationId xmlns:a16="http://schemas.microsoft.com/office/drawing/2014/main" id="{A0C7C08C-0A1D-6CAD-2381-E4FF52F5C3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2764136"/>
            <a:ext cx="3240360" cy="3224856"/>
          </a:xfrm>
          <a:prstGeom prst="rect">
            <a:avLst/>
          </a:prstGeom>
        </p:spPr>
      </p:pic>
      <p:pic>
        <p:nvPicPr>
          <p:cNvPr id="3" name="Immagine 2" descr="Immagine che contiene schermata, arte&#10;&#10;Il contenuto generato dall'IA potrebbe non essere corretto.">
            <a:extLst>
              <a:ext uri="{FF2B5EF4-FFF2-40B4-BE49-F238E27FC236}">
                <a16:creationId xmlns:a16="http://schemas.microsoft.com/office/drawing/2014/main" id="{E0477EB2-198B-2592-EFB0-F4DACF2185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2161320"/>
            <a:ext cx="2867025" cy="4343400"/>
          </a:xfrm>
          <a:prstGeom prst="rect">
            <a:avLst/>
          </a:prstGeom>
        </p:spPr>
      </p:pic>
      <p:sp>
        <p:nvSpPr>
          <p:cNvPr id="6" name="Cornice 5">
            <a:extLst>
              <a:ext uri="{FF2B5EF4-FFF2-40B4-BE49-F238E27FC236}">
                <a16:creationId xmlns:a16="http://schemas.microsoft.com/office/drawing/2014/main" id="{065DE809-7D43-5B8B-2577-768B8373BDE8}"/>
              </a:ext>
            </a:extLst>
          </p:cNvPr>
          <p:cNvSpPr/>
          <p:nvPr/>
        </p:nvSpPr>
        <p:spPr>
          <a:xfrm>
            <a:off x="6084168" y="5763887"/>
            <a:ext cx="432048" cy="504056"/>
          </a:xfrm>
          <a:prstGeom prst="fram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3DC5BE5D-CAAA-119F-5104-2E5C8BE15A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60232" y="5348672"/>
            <a:ext cx="1590824" cy="504056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CADC2529-B64D-07E6-373A-75C136DDD2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6176" y="5157192"/>
            <a:ext cx="864096" cy="504056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32A0F3CC-56B5-2FF7-E7AF-1E0F0CED88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4168" y="5134334"/>
            <a:ext cx="144016" cy="432048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54CF0C7A-C83F-6096-7D71-1363B87D06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07186" y="4954314"/>
            <a:ext cx="176982" cy="144016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B7F67CF7-2263-13B9-87E0-89D27677A9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92080" y="5445223"/>
            <a:ext cx="864096" cy="264095"/>
          </a:xfrm>
          <a:prstGeom prst="rect">
            <a:avLst/>
          </a:prstGeom>
        </p:spPr>
      </p:pic>
      <p:sp>
        <p:nvSpPr>
          <p:cNvPr id="14" name="Cornice 13">
            <a:extLst>
              <a:ext uri="{FF2B5EF4-FFF2-40B4-BE49-F238E27FC236}">
                <a16:creationId xmlns:a16="http://schemas.microsoft.com/office/drawing/2014/main" id="{67A7056A-849A-14AB-ADA5-3CBF800ABD90}"/>
              </a:ext>
            </a:extLst>
          </p:cNvPr>
          <p:cNvSpPr/>
          <p:nvPr/>
        </p:nvSpPr>
        <p:spPr>
          <a:xfrm>
            <a:off x="4860032" y="2586564"/>
            <a:ext cx="3600400" cy="2858659"/>
          </a:xfrm>
          <a:custGeom>
            <a:avLst/>
            <a:gdLst>
              <a:gd name="connsiteX0" fmla="*/ 0 w 4536504"/>
              <a:gd name="connsiteY0" fmla="*/ 0 h 3146692"/>
              <a:gd name="connsiteX1" fmla="*/ 4536504 w 4536504"/>
              <a:gd name="connsiteY1" fmla="*/ 0 h 3146692"/>
              <a:gd name="connsiteX2" fmla="*/ 4536504 w 4536504"/>
              <a:gd name="connsiteY2" fmla="*/ 3146692 h 3146692"/>
              <a:gd name="connsiteX3" fmla="*/ 0 w 4536504"/>
              <a:gd name="connsiteY3" fmla="*/ 3146692 h 3146692"/>
              <a:gd name="connsiteX4" fmla="*/ 0 w 4536504"/>
              <a:gd name="connsiteY4" fmla="*/ 0 h 3146692"/>
              <a:gd name="connsiteX5" fmla="*/ 393337 w 4536504"/>
              <a:gd name="connsiteY5" fmla="*/ 393337 h 3146692"/>
              <a:gd name="connsiteX6" fmla="*/ 393337 w 4536504"/>
              <a:gd name="connsiteY6" fmla="*/ 2753356 h 3146692"/>
              <a:gd name="connsiteX7" fmla="*/ 4143168 w 4536504"/>
              <a:gd name="connsiteY7" fmla="*/ 2753356 h 3146692"/>
              <a:gd name="connsiteX8" fmla="*/ 4143168 w 4536504"/>
              <a:gd name="connsiteY8" fmla="*/ 393337 h 3146692"/>
              <a:gd name="connsiteX9" fmla="*/ 393337 w 4536504"/>
              <a:gd name="connsiteY9" fmla="*/ 393337 h 3146692"/>
              <a:gd name="connsiteX0" fmla="*/ 0 w 4536504"/>
              <a:gd name="connsiteY0" fmla="*/ 0 h 3146692"/>
              <a:gd name="connsiteX1" fmla="*/ 4536504 w 4536504"/>
              <a:gd name="connsiteY1" fmla="*/ 0 h 3146692"/>
              <a:gd name="connsiteX2" fmla="*/ 4536504 w 4536504"/>
              <a:gd name="connsiteY2" fmla="*/ 3146692 h 3146692"/>
              <a:gd name="connsiteX3" fmla="*/ 0 w 4536504"/>
              <a:gd name="connsiteY3" fmla="*/ 3146692 h 3146692"/>
              <a:gd name="connsiteX4" fmla="*/ 0 w 4536504"/>
              <a:gd name="connsiteY4" fmla="*/ 0 h 3146692"/>
              <a:gd name="connsiteX5" fmla="*/ 103777 w 4536504"/>
              <a:gd name="connsiteY5" fmla="*/ 111397 h 3146692"/>
              <a:gd name="connsiteX6" fmla="*/ 393337 w 4536504"/>
              <a:gd name="connsiteY6" fmla="*/ 2753356 h 3146692"/>
              <a:gd name="connsiteX7" fmla="*/ 4143168 w 4536504"/>
              <a:gd name="connsiteY7" fmla="*/ 2753356 h 3146692"/>
              <a:gd name="connsiteX8" fmla="*/ 4143168 w 4536504"/>
              <a:gd name="connsiteY8" fmla="*/ 393337 h 3146692"/>
              <a:gd name="connsiteX9" fmla="*/ 103777 w 4536504"/>
              <a:gd name="connsiteY9" fmla="*/ 111397 h 3146692"/>
              <a:gd name="connsiteX0" fmla="*/ 0 w 4536504"/>
              <a:gd name="connsiteY0" fmla="*/ 0 h 3146692"/>
              <a:gd name="connsiteX1" fmla="*/ 4536504 w 4536504"/>
              <a:gd name="connsiteY1" fmla="*/ 0 h 3146692"/>
              <a:gd name="connsiteX2" fmla="*/ 4536504 w 4536504"/>
              <a:gd name="connsiteY2" fmla="*/ 3146692 h 3146692"/>
              <a:gd name="connsiteX3" fmla="*/ 0 w 4536504"/>
              <a:gd name="connsiteY3" fmla="*/ 3146692 h 3146692"/>
              <a:gd name="connsiteX4" fmla="*/ 0 w 4536504"/>
              <a:gd name="connsiteY4" fmla="*/ 0 h 3146692"/>
              <a:gd name="connsiteX5" fmla="*/ 103777 w 4536504"/>
              <a:gd name="connsiteY5" fmla="*/ 111397 h 3146692"/>
              <a:gd name="connsiteX6" fmla="*/ 149497 w 4536504"/>
              <a:gd name="connsiteY6" fmla="*/ 3004816 h 3146692"/>
              <a:gd name="connsiteX7" fmla="*/ 4143168 w 4536504"/>
              <a:gd name="connsiteY7" fmla="*/ 2753356 h 3146692"/>
              <a:gd name="connsiteX8" fmla="*/ 4143168 w 4536504"/>
              <a:gd name="connsiteY8" fmla="*/ 393337 h 3146692"/>
              <a:gd name="connsiteX9" fmla="*/ 103777 w 4536504"/>
              <a:gd name="connsiteY9" fmla="*/ 111397 h 3146692"/>
              <a:gd name="connsiteX0" fmla="*/ 0 w 4536504"/>
              <a:gd name="connsiteY0" fmla="*/ 0 h 3146692"/>
              <a:gd name="connsiteX1" fmla="*/ 4536504 w 4536504"/>
              <a:gd name="connsiteY1" fmla="*/ 0 h 3146692"/>
              <a:gd name="connsiteX2" fmla="*/ 4536504 w 4536504"/>
              <a:gd name="connsiteY2" fmla="*/ 3146692 h 3146692"/>
              <a:gd name="connsiteX3" fmla="*/ 0 w 4536504"/>
              <a:gd name="connsiteY3" fmla="*/ 3146692 h 3146692"/>
              <a:gd name="connsiteX4" fmla="*/ 0 w 4536504"/>
              <a:gd name="connsiteY4" fmla="*/ 0 h 3146692"/>
              <a:gd name="connsiteX5" fmla="*/ 103777 w 4536504"/>
              <a:gd name="connsiteY5" fmla="*/ 111397 h 3146692"/>
              <a:gd name="connsiteX6" fmla="*/ 149497 w 4536504"/>
              <a:gd name="connsiteY6" fmla="*/ 3004816 h 3146692"/>
              <a:gd name="connsiteX7" fmla="*/ 4143168 w 4536504"/>
              <a:gd name="connsiteY7" fmla="*/ 2753356 h 3146692"/>
              <a:gd name="connsiteX8" fmla="*/ 4143168 w 4536504"/>
              <a:gd name="connsiteY8" fmla="*/ 393337 h 3146692"/>
              <a:gd name="connsiteX9" fmla="*/ 103777 w 4536504"/>
              <a:gd name="connsiteY9" fmla="*/ 111397 h 3146692"/>
              <a:gd name="connsiteX0" fmla="*/ 0 w 4536504"/>
              <a:gd name="connsiteY0" fmla="*/ 0 h 3146692"/>
              <a:gd name="connsiteX1" fmla="*/ 4536504 w 4536504"/>
              <a:gd name="connsiteY1" fmla="*/ 0 h 3146692"/>
              <a:gd name="connsiteX2" fmla="*/ 4536504 w 4536504"/>
              <a:gd name="connsiteY2" fmla="*/ 3146692 h 3146692"/>
              <a:gd name="connsiteX3" fmla="*/ 0 w 4536504"/>
              <a:gd name="connsiteY3" fmla="*/ 3146692 h 3146692"/>
              <a:gd name="connsiteX4" fmla="*/ 0 w 4536504"/>
              <a:gd name="connsiteY4" fmla="*/ 0 h 3146692"/>
              <a:gd name="connsiteX5" fmla="*/ 103777 w 4536504"/>
              <a:gd name="connsiteY5" fmla="*/ 111397 h 3146692"/>
              <a:gd name="connsiteX6" fmla="*/ 576217 w 4536504"/>
              <a:gd name="connsiteY6" fmla="*/ 2837176 h 3146692"/>
              <a:gd name="connsiteX7" fmla="*/ 4143168 w 4536504"/>
              <a:gd name="connsiteY7" fmla="*/ 2753356 h 3146692"/>
              <a:gd name="connsiteX8" fmla="*/ 4143168 w 4536504"/>
              <a:gd name="connsiteY8" fmla="*/ 393337 h 3146692"/>
              <a:gd name="connsiteX9" fmla="*/ 103777 w 4536504"/>
              <a:gd name="connsiteY9" fmla="*/ 111397 h 3146692"/>
              <a:gd name="connsiteX0" fmla="*/ 0 w 4536504"/>
              <a:gd name="connsiteY0" fmla="*/ 0 h 3146692"/>
              <a:gd name="connsiteX1" fmla="*/ 4536504 w 4536504"/>
              <a:gd name="connsiteY1" fmla="*/ 0 h 3146692"/>
              <a:gd name="connsiteX2" fmla="*/ 4536504 w 4536504"/>
              <a:gd name="connsiteY2" fmla="*/ 3146692 h 3146692"/>
              <a:gd name="connsiteX3" fmla="*/ 0 w 4536504"/>
              <a:gd name="connsiteY3" fmla="*/ 3146692 h 3146692"/>
              <a:gd name="connsiteX4" fmla="*/ 0 w 4536504"/>
              <a:gd name="connsiteY4" fmla="*/ 0 h 3146692"/>
              <a:gd name="connsiteX5" fmla="*/ 454297 w 4536504"/>
              <a:gd name="connsiteY5" fmla="*/ 362857 h 3146692"/>
              <a:gd name="connsiteX6" fmla="*/ 576217 w 4536504"/>
              <a:gd name="connsiteY6" fmla="*/ 2837176 h 3146692"/>
              <a:gd name="connsiteX7" fmla="*/ 4143168 w 4536504"/>
              <a:gd name="connsiteY7" fmla="*/ 2753356 h 3146692"/>
              <a:gd name="connsiteX8" fmla="*/ 4143168 w 4536504"/>
              <a:gd name="connsiteY8" fmla="*/ 393337 h 3146692"/>
              <a:gd name="connsiteX9" fmla="*/ 454297 w 4536504"/>
              <a:gd name="connsiteY9" fmla="*/ 362857 h 3146692"/>
              <a:gd name="connsiteX0" fmla="*/ 0 w 4536504"/>
              <a:gd name="connsiteY0" fmla="*/ 0 h 3146692"/>
              <a:gd name="connsiteX1" fmla="*/ 4536504 w 4536504"/>
              <a:gd name="connsiteY1" fmla="*/ 0 h 3146692"/>
              <a:gd name="connsiteX2" fmla="*/ 4536504 w 4536504"/>
              <a:gd name="connsiteY2" fmla="*/ 3146692 h 3146692"/>
              <a:gd name="connsiteX3" fmla="*/ 0 w 4536504"/>
              <a:gd name="connsiteY3" fmla="*/ 3146692 h 3146692"/>
              <a:gd name="connsiteX4" fmla="*/ 0 w 4536504"/>
              <a:gd name="connsiteY4" fmla="*/ 0 h 3146692"/>
              <a:gd name="connsiteX5" fmla="*/ 454297 w 4536504"/>
              <a:gd name="connsiteY5" fmla="*/ 362857 h 3146692"/>
              <a:gd name="connsiteX6" fmla="*/ 492397 w 4536504"/>
              <a:gd name="connsiteY6" fmla="*/ 2898136 h 3146692"/>
              <a:gd name="connsiteX7" fmla="*/ 4143168 w 4536504"/>
              <a:gd name="connsiteY7" fmla="*/ 2753356 h 3146692"/>
              <a:gd name="connsiteX8" fmla="*/ 4143168 w 4536504"/>
              <a:gd name="connsiteY8" fmla="*/ 393337 h 3146692"/>
              <a:gd name="connsiteX9" fmla="*/ 454297 w 4536504"/>
              <a:gd name="connsiteY9" fmla="*/ 362857 h 3146692"/>
              <a:gd name="connsiteX0" fmla="*/ 0 w 4536504"/>
              <a:gd name="connsiteY0" fmla="*/ 0 h 3146692"/>
              <a:gd name="connsiteX1" fmla="*/ 4536504 w 4536504"/>
              <a:gd name="connsiteY1" fmla="*/ 0 h 3146692"/>
              <a:gd name="connsiteX2" fmla="*/ 4536504 w 4536504"/>
              <a:gd name="connsiteY2" fmla="*/ 3146692 h 3146692"/>
              <a:gd name="connsiteX3" fmla="*/ 0 w 4536504"/>
              <a:gd name="connsiteY3" fmla="*/ 3146692 h 3146692"/>
              <a:gd name="connsiteX4" fmla="*/ 0 w 4536504"/>
              <a:gd name="connsiteY4" fmla="*/ 0 h 3146692"/>
              <a:gd name="connsiteX5" fmla="*/ 454297 w 4536504"/>
              <a:gd name="connsiteY5" fmla="*/ 362857 h 3146692"/>
              <a:gd name="connsiteX6" fmla="*/ 492397 w 4536504"/>
              <a:gd name="connsiteY6" fmla="*/ 2898136 h 3146692"/>
              <a:gd name="connsiteX7" fmla="*/ 4143168 w 4536504"/>
              <a:gd name="connsiteY7" fmla="*/ 2753356 h 3146692"/>
              <a:gd name="connsiteX8" fmla="*/ 4143168 w 4536504"/>
              <a:gd name="connsiteY8" fmla="*/ 393337 h 3146692"/>
              <a:gd name="connsiteX9" fmla="*/ 454297 w 4536504"/>
              <a:gd name="connsiteY9" fmla="*/ 362857 h 3146692"/>
              <a:gd name="connsiteX0" fmla="*/ 0 w 4536504"/>
              <a:gd name="connsiteY0" fmla="*/ 0 h 3146692"/>
              <a:gd name="connsiteX1" fmla="*/ 4536504 w 4536504"/>
              <a:gd name="connsiteY1" fmla="*/ 0 h 3146692"/>
              <a:gd name="connsiteX2" fmla="*/ 4536504 w 4536504"/>
              <a:gd name="connsiteY2" fmla="*/ 3146692 h 3146692"/>
              <a:gd name="connsiteX3" fmla="*/ 0 w 4536504"/>
              <a:gd name="connsiteY3" fmla="*/ 3146692 h 3146692"/>
              <a:gd name="connsiteX4" fmla="*/ 0 w 4536504"/>
              <a:gd name="connsiteY4" fmla="*/ 0 h 3146692"/>
              <a:gd name="connsiteX5" fmla="*/ 271417 w 4536504"/>
              <a:gd name="connsiteY5" fmla="*/ 233317 h 3146692"/>
              <a:gd name="connsiteX6" fmla="*/ 492397 w 4536504"/>
              <a:gd name="connsiteY6" fmla="*/ 2898136 h 3146692"/>
              <a:gd name="connsiteX7" fmla="*/ 4143168 w 4536504"/>
              <a:gd name="connsiteY7" fmla="*/ 2753356 h 3146692"/>
              <a:gd name="connsiteX8" fmla="*/ 4143168 w 4536504"/>
              <a:gd name="connsiteY8" fmla="*/ 393337 h 3146692"/>
              <a:gd name="connsiteX9" fmla="*/ 271417 w 4536504"/>
              <a:gd name="connsiteY9" fmla="*/ 233317 h 3146692"/>
              <a:gd name="connsiteX0" fmla="*/ 0 w 4536504"/>
              <a:gd name="connsiteY0" fmla="*/ 0 h 3146692"/>
              <a:gd name="connsiteX1" fmla="*/ 4536504 w 4536504"/>
              <a:gd name="connsiteY1" fmla="*/ 0 h 3146692"/>
              <a:gd name="connsiteX2" fmla="*/ 4536504 w 4536504"/>
              <a:gd name="connsiteY2" fmla="*/ 3146692 h 3146692"/>
              <a:gd name="connsiteX3" fmla="*/ 0 w 4536504"/>
              <a:gd name="connsiteY3" fmla="*/ 3146692 h 3146692"/>
              <a:gd name="connsiteX4" fmla="*/ 0 w 4536504"/>
              <a:gd name="connsiteY4" fmla="*/ 0 h 3146692"/>
              <a:gd name="connsiteX5" fmla="*/ 271417 w 4536504"/>
              <a:gd name="connsiteY5" fmla="*/ 233317 h 3146692"/>
              <a:gd name="connsiteX6" fmla="*/ 500017 w 4536504"/>
              <a:gd name="connsiteY6" fmla="*/ 2905756 h 3146692"/>
              <a:gd name="connsiteX7" fmla="*/ 4143168 w 4536504"/>
              <a:gd name="connsiteY7" fmla="*/ 2753356 h 3146692"/>
              <a:gd name="connsiteX8" fmla="*/ 4143168 w 4536504"/>
              <a:gd name="connsiteY8" fmla="*/ 393337 h 3146692"/>
              <a:gd name="connsiteX9" fmla="*/ 271417 w 4536504"/>
              <a:gd name="connsiteY9" fmla="*/ 233317 h 3146692"/>
              <a:gd name="connsiteX0" fmla="*/ 0 w 4536504"/>
              <a:gd name="connsiteY0" fmla="*/ 0 h 3146692"/>
              <a:gd name="connsiteX1" fmla="*/ 4536504 w 4536504"/>
              <a:gd name="connsiteY1" fmla="*/ 0 h 3146692"/>
              <a:gd name="connsiteX2" fmla="*/ 4536504 w 4536504"/>
              <a:gd name="connsiteY2" fmla="*/ 3146692 h 3146692"/>
              <a:gd name="connsiteX3" fmla="*/ 0 w 4536504"/>
              <a:gd name="connsiteY3" fmla="*/ 3146692 h 3146692"/>
              <a:gd name="connsiteX4" fmla="*/ 0 w 4536504"/>
              <a:gd name="connsiteY4" fmla="*/ 0 h 3146692"/>
              <a:gd name="connsiteX5" fmla="*/ 271417 w 4536504"/>
              <a:gd name="connsiteY5" fmla="*/ 233317 h 3146692"/>
              <a:gd name="connsiteX6" fmla="*/ 378097 w 4536504"/>
              <a:gd name="connsiteY6" fmla="*/ 2913376 h 3146692"/>
              <a:gd name="connsiteX7" fmla="*/ 4143168 w 4536504"/>
              <a:gd name="connsiteY7" fmla="*/ 2753356 h 3146692"/>
              <a:gd name="connsiteX8" fmla="*/ 4143168 w 4536504"/>
              <a:gd name="connsiteY8" fmla="*/ 393337 h 3146692"/>
              <a:gd name="connsiteX9" fmla="*/ 271417 w 4536504"/>
              <a:gd name="connsiteY9" fmla="*/ 233317 h 3146692"/>
              <a:gd name="connsiteX0" fmla="*/ 0 w 4536504"/>
              <a:gd name="connsiteY0" fmla="*/ 0 h 3146692"/>
              <a:gd name="connsiteX1" fmla="*/ 4536504 w 4536504"/>
              <a:gd name="connsiteY1" fmla="*/ 0 h 3146692"/>
              <a:gd name="connsiteX2" fmla="*/ 4536504 w 4536504"/>
              <a:gd name="connsiteY2" fmla="*/ 3146692 h 3146692"/>
              <a:gd name="connsiteX3" fmla="*/ 0 w 4536504"/>
              <a:gd name="connsiteY3" fmla="*/ 3146692 h 3146692"/>
              <a:gd name="connsiteX4" fmla="*/ 0 w 4536504"/>
              <a:gd name="connsiteY4" fmla="*/ 0 h 3146692"/>
              <a:gd name="connsiteX5" fmla="*/ 271417 w 4536504"/>
              <a:gd name="connsiteY5" fmla="*/ 233317 h 3146692"/>
              <a:gd name="connsiteX6" fmla="*/ 378097 w 4536504"/>
              <a:gd name="connsiteY6" fmla="*/ 2913376 h 3146692"/>
              <a:gd name="connsiteX7" fmla="*/ 4143168 w 4536504"/>
              <a:gd name="connsiteY7" fmla="*/ 2753356 h 3146692"/>
              <a:gd name="connsiteX8" fmla="*/ 4143168 w 4536504"/>
              <a:gd name="connsiteY8" fmla="*/ 393337 h 3146692"/>
              <a:gd name="connsiteX9" fmla="*/ 271417 w 4536504"/>
              <a:gd name="connsiteY9" fmla="*/ 233317 h 3146692"/>
              <a:gd name="connsiteX0" fmla="*/ 0 w 4536504"/>
              <a:gd name="connsiteY0" fmla="*/ 0 h 3146692"/>
              <a:gd name="connsiteX1" fmla="*/ 4536504 w 4536504"/>
              <a:gd name="connsiteY1" fmla="*/ 0 h 3146692"/>
              <a:gd name="connsiteX2" fmla="*/ 4536504 w 4536504"/>
              <a:gd name="connsiteY2" fmla="*/ 3146692 h 3146692"/>
              <a:gd name="connsiteX3" fmla="*/ 0 w 4536504"/>
              <a:gd name="connsiteY3" fmla="*/ 3146692 h 3146692"/>
              <a:gd name="connsiteX4" fmla="*/ 0 w 4536504"/>
              <a:gd name="connsiteY4" fmla="*/ 0 h 3146692"/>
              <a:gd name="connsiteX5" fmla="*/ 271417 w 4536504"/>
              <a:gd name="connsiteY5" fmla="*/ 233317 h 3146692"/>
              <a:gd name="connsiteX6" fmla="*/ 103777 w 4536504"/>
              <a:gd name="connsiteY6" fmla="*/ 3065776 h 3146692"/>
              <a:gd name="connsiteX7" fmla="*/ 4143168 w 4536504"/>
              <a:gd name="connsiteY7" fmla="*/ 2753356 h 3146692"/>
              <a:gd name="connsiteX8" fmla="*/ 4143168 w 4536504"/>
              <a:gd name="connsiteY8" fmla="*/ 393337 h 3146692"/>
              <a:gd name="connsiteX9" fmla="*/ 271417 w 4536504"/>
              <a:gd name="connsiteY9" fmla="*/ 233317 h 3146692"/>
              <a:gd name="connsiteX0" fmla="*/ 0 w 4536504"/>
              <a:gd name="connsiteY0" fmla="*/ 0 h 3146692"/>
              <a:gd name="connsiteX1" fmla="*/ 4536504 w 4536504"/>
              <a:gd name="connsiteY1" fmla="*/ 0 h 3146692"/>
              <a:gd name="connsiteX2" fmla="*/ 4536504 w 4536504"/>
              <a:gd name="connsiteY2" fmla="*/ 3146692 h 3146692"/>
              <a:gd name="connsiteX3" fmla="*/ 0 w 4536504"/>
              <a:gd name="connsiteY3" fmla="*/ 3146692 h 3146692"/>
              <a:gd name="connsiteX4" fmla="*/ 0 w 4536504"/>
              <a:gd name="connsiteY4" fmla="*/ 0 h 3146692"/>
              <a:gd name="connsiteX5" fmla="*/ 73297 w 4536504"/>
              <a:gd name="connsiteY5" fmla="*/ 111397 h 3146692"/>
              <a:gd name="connsiteX6" fmla="*/ 103777 w 4536504"/>
              <a:gd name="connsiteY6" fmla="*/ 3065776 h 3146692"/>
              <a:gd name="connsiteX7" fmla="*/ 4143168 w 4536504"/>
              <a:gd name="connsiteY7" fmla="*/ 2753356 h 3146692"/>
              <a:gd name="connsiteX8" fmla="*/ 4143168 w 4536504"/>
              <a:gd name="connsiteY8" fmla="*/ 393337 h 3146692"/>
              <a:gd name="connsiteX9" fmla="*/ 73297 w 4536504"/>
              <a:gd name="connsiteY9" fmla="*/ 111397 h 3146692"/>
              <a:gd name="connsiteX0" fmla="*/ 0 w 4536504"/>
              <a:gd name="connsiteY0" fmla="*/ 0 h 3146692"/>
              <a:gd name="connsiteX1" fmla="*/ 4536504 w 4536504"/>
              <a:gd name="connsiteY1" fmla="*/ 0 h 3146692"/>
              <a:gd name="connsiteX2" fmla="*/ 4536504 w 4536504"/>
              <a:gd name="connsiteY2" fmla="*/ 3146692 h 3146692"/>
              <a:gd name="connsiteX3" fmla="*/ 0 w 4536504"/>
              <a:gd name="connsiteY3" fmla="*/ 3146692 h 3146692"/>
              <a:gd name="connsiteX4" fmla="*/ 0 w 4536504"/>
              <a:gd name="connsiteY4" fmla="*/ 0 h 3146692"/>
              <a:gd name="connsiteX5" fmla="*/ 73297 w 4536504"/>
              <a:gd name="connsiteY5" fmla="*/ 111397 h 3146692"/>
              <a:gd name="connsiteX6" fmla="*/ 103777 w 4536504"/>
              <a:gd name="connsiteY6" fmla="*/ 3065776 h 3146692"/>
              <a:gd name="connsiteX7" fmla="*/ 4143168 w 4536504"/>
              <a:gd name="connsiteY7" fmla="*/ 2753356 h 3146692"/>
              <a:gd name="connsiteX8" fmla="*/ 4463208 w 4536504"/>
              <a:gd name="connsiteY8" fmla="*/ 103777 h 3146692"/>
              <a:gd name="connsiteX9" fmla="*/ 73297 w 4536504"/>
              <a:gd name="connsiteY9" fmla="*/ 111397 h 3146692"/>
              <a:gd name="connsiteX0" fmla="*/ 0 w 4536504"/>
              <a:gd name="connsiteY0" fmla="*/ 0 h 3146692"/>
              <a:gd name="connsiteX1" fmla="*/ 4536504 w 4536504"/>
              <a:gd name="connsiteY1" fmla="*/ 0 h 3146692"/>
              <a:gd name="connsiteX2" fmla="*/ 4536504 w 4536504"/>
              <a:gd name="connsiteY2" fmla="*/ 3146692 h 3146692"/>
              <a:gd name="connsiteX3" fmla="*/ 0 w 4536504"/>
              <a:gd name="connsiteY3" fmla="*/ 3146692 h 3146692"/>
              <a:gd name="connsiteX4" fmla="*/ 0 w 4536504"/>
              <a:gd name="connsiteY4" fmla="*/ 0 h 3146692"/>
              <a:gd name="connsiteX5" fmla="*/ 73297 w 4536504"/>
              <a:gd name="connsiteY5" fmla="*/ 111397 h 3146692"/>
              <a:gd name="connsiteX6" fmla="*/ 103777 w 4536504"/>
              <a:gd name="connsiteY6" fmla="*/ 3065776 h 3146692"/>
              <a:gd name="connsiteX7" fmla="*/ 4470828 w 4536504"/>
              <a:gd name="connsiteY7" fmla="*/ 3020056 h 3146692"/>
              <a:gd name="connsiteX8" fmla="*/ 4463208 w 4536504"/>
              <a:gd name="connsiteY8" fmla="*/ 103777 h 3146692"/>
              <a:gd name="connsiteX9" fmla="*/ 73297 w 4536504"/>
              <a:gd name="connsiteY9" fmla="*/ 111397 h 3146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536504" h="3146692">
                <a:moveTo>
                  <a:pt x="0" y="0"/>
                </a:moveTo>
                <a:lnTo>
                  <a:pt x="4536504" y="0"/>
                </a:lnTo>
                <a:lnTo>
                  <a:pt x="4536504" y="3146692"/>
                </a:lnTo>
                <a:lnTo>
                  <a:pt x="0" y="3146692"/>
                </a:lnTo>
                <a:lnTo>
                  <a:pt x="0" y="0"/>
                </a:lnTo>
                <a:close/>
                <a:moveTo>
                  <a:pt x="73297" y="111397"/>
                </a:moveTo>
                <a:cubicBezTo>
                  <a:pt x="85997" y="956490"/>
                  <a:pt x="45357" y="1656803"/>
                  <a:pt x="103777" y="3065776"/>
                </a:cubicBezTo>
                <a:cubicBezTo>
                  <a:pt x="1976021" y="3065776"/>
                  <a:pt x="3139604" y="3103876"/>
                  <a:pt x="4470828" y="3020056"/>
                </a:cubicBezTo>
                <a:lnTo>
                  <a:pt x="4463208" y="103777"/>
                </a:lnTo>
                <a:lnTo>
                  <a:pt x="73297" y="111397"/>
                </a:lnTo>
                <a:close/>
              </a:path>
            </a:pathLst>
          </a:custGeom>
          <a:gradFill>
            <a:gsLst>
              <a:gs pos="0">
                <a:schemeClr val="accent3">
                  <a:tint val="50000"/>
                  <a:satMod val="300000"/>
                </a:schemeClr>
              </a:gs>
              <a:gs pos="35000">
                <a:schemeClr val="accent3">
                  <a:tint val="37000"/>
                  <a:satMod val="300000"/>
                </a:schemeClr>
              </a:gs>
              <a:gs pos="100000">
                <a:schemeClr val="accent3">
                  <a:tint val="15000"/>
                  <a:satMod val="350000"/>
                </a:schemeClr>
              </a:gs>
            </a:gsLst>
            <a:lin ang="16200000" scaled="1"/>
          </a:gra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16" name="Cornice 15">
            <a:extLst>
              <a:ext uri="{FF2B5EF4-FFF2-40B4-BE49-F238E27FC236}">
                <a16:creationId xmlns:a16="http://schemas.microsoft.com/office/drawing/2014/main" id="{16E5F54C-B67F-265B-8BB3-F471ACCB16BF}"/>
              </a:ext>
            </a:extLst>
          </p:cNvPr>
          <p:cNvSpPr/>
          <p:nvPr/>
        </p:nvSpPr>
        <p:spPr>
          <a:xfrm>
            <a:off x="6462386" y="2039198"/>
            <a:ext cx="395692" cy="407442"/>
          </a:xfrm>
          <a:prstGeom prst="fram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18" name="Cornice 17">
            <a:extLst>
              <a:ext uri="{FF2B5EF4-FFF2-40B4-BE49-F238E27FC236}">
                <a16:creationId xmlns:a16="http://schemas.microsoft.com/office/drawing/2014/main" id="{B7ECB093-62B4-6EE4-6219-CBF7F30F4BAB}"/>
              </a:ext>
            </a:extLst>
          </p:cNvPr>
          <p:cNvSpPr/>
          <p:nvPr/>
        </p:nvSpPr>
        <p:spPr>
          <a:xfrm>
            <a:off x="5691162" y="5763887"/>
            <a:ext cx="432048" cy="504056"/>
          </a:xfrm>
          <a:prstGeom prst="fram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19" name="Cornice 18">
            <a:extLst>
              <a:ext uri="{FF2B5EF4-FFF2-40B4-BE49-F238E27FC236}">
                <a16:creationId xmlns:a16="http://schemas.microsoft.com/office/drawing/2014/main" id="{D5A7FFEC-D52D-27A8-8343-378E5EDED4BF}"/>
              </a:ext>
            </a:extLst>
          </p:cNvPr>
          <p:cNvSpPr/>
          <p:nvPr/>
        </p:nvSpPr>
        <p:spPr>
          <a:xfrm>
            <a:off x="7308304" y="4474958"/>
            <a:ext cx="504056" cy="504056"/>
          </a:xfrm>
          <a:prstGeom prst="fram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pic>
        <p:nvPicPr>
          <p:cNvPr id="2" name="Google Shape;109;p1" descr="AOUC_cmyk">
            <a:extLst>
              <a:ext uri="{FF2B5EF4-FFF2-40B4-BE49-F238E27FC236}">
                <a16:creationId xmlns:a16="http://schemas.microsoft.com/office/drawing/2014/main" id="{77C75E5C-FEE1-B75D-5898-CFAA3F3E943B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70749" y="205464"/>
            <a:ext cx="937611" cy="414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10;p1" descr="Macintosh HD:Users:fraepi:Dropbox:Lavoro:Loghi e Carte Intestate:LOGO UNIFI.pdf">
            <a:extLst>
              <a:ext uri="{FF2B5EF4-FFF2-40B4-BE49-F238E27FC236}">
                <a16:creationId xmlns:a16="http://schemas.microsoft.com/office/drawing/2014/main" id="{90BE5321-7CB8-B92F-2507-C649C70E24A3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339752" y="205464"/>
            <a:ext cx="743901" cy="43208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 Box 5">
            <a:extLst>
              <a:ext uri="{FF2B5EF4-FFF2-40B4-BE49-F238E27FC236}">
                <a16:creationId xmlns:a16="http://schemas.microsoft.com/office/drawing/2014/main" id="{15BDD9C7-3A69-42AB-58A0-E33167146D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453336"/>
            <a:ext cx="684076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2110" tIns="51054" rIns="102110" bIns="51054">
            <a:spAutoFit/>
          </a:bodyPr>
          <a:lstStyle/>
          <a:p>
            <a:pPr defTabSz="872344">
              <a:lnSpc>
                <a:spcPts val="2393"/>
              </a:lnSpc>
            </a:pPr>
            <a:r>
              <a:rPr lang="en-US" altLang="it-IT" sz="1000" b="1" dirty="0">
                <a:solidFill>
                  <a:srgbClr val="003366"/>
                </a:solidFill>
                <a:latin typeface="Cambria" pitchFamily="18" charset="0"/>
                <a:cs typeface="Arial" charset="0"/>
              </a:rPr>
              <a:t>Undicesima Giornata Fiorentina dedicata ai pazienti con malattie mieloproliferative croniche</a:t>
            </a:r>
          </a:p>
          <a:p>
            <a:pPr defTabSz="872344">
              <a:lnSpc>
                <a:spcPct val="90000"/>
              </a:lnSpc>
            </a:pPr>
            <a:endParaRPr lang="it-IT" altLang="it-IT" sz="1700" b="1" dirty="0">
              <a:solidFill>
                <a:srgbClr val="003366"/>
              </a:solidFill>
              <a:latin typeface="Cambria" pitchFamily="18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6" grpId="0" animBg="1"/>
      <p:bldP spid="18" grpId="0" animBg="1"/>
      <p:bldP spid="1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>
          <a:extLst>
            <a:ext uri="{FF2B5EF4-FFF2-40B4-BE49-F238E27FC236}">
              <a16:creationId xmlns:a16="http://schemas.microsoft.com/office/drawing/2014/main" id="{9781FFE9-C403-1D51-C0A2-A9F67C23A2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301;p18">
            <a:extLst>
              <a:ext uri="{FF2B5EF4-FFF2-40B4-BE49-F238E27FC236}">
                <a16:creationId xmlns:a16="http://schemas.microsoft.com/office/drawing/2014/main" id="{E071105E-8BC7-9EBD-931C-5FF069F9159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238851" y="2520411"/>
            <a:ext cx="3322504" cy="72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124163"/>
              </a:buClr>
              <a:buSzPts val="4800"/>
              <a:buFont typeface="Calibri"/>
              <a:buNone/>
            </a:pPr>
            <a:r>
              <a:rPr lang="it-IT" sz="2700" b="1" i="0" u="none" strike="noStrike" cap="none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Terapie anti CALR</a:t>
            </a:r>
            <a:endParaRPr sz="2700" b="0" i="0" u="none" strike="noStrike" cap="none" dirty="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id="{6642803C-9D31-64F9-4B6A-8754D7D585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1287" y="2060848"/>
            <a:ext cx="3132108" cy="4464496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D43F49E7-6C0F-134A-A87C-C92B1D9A2B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1957" y="190460"/>
            <a:ext cx="1565396" cy="1483623"/>
          </a:xfrm>
          <a:prstGeom prst="rect">
            <a:avLst/>
          </a:prstGeom>
        </p:spPr>
      </p:pic>
      <p:pic>
        <p:nvPicPr>
          <p:cNvPr id="21" name="Immagine 20">
            <a:extLst>
              <a:ext uri="{FF2B5EF4-FFF2-40B4-BE49-F238E27FC236}">
                <a16:creationId xmlns:a16="http://schemas.microsoft.com/office/drawing/2014/main" id="{AC678F45-CC21-0618-DB59-D89CE48D84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26635" y="1312905"/>
            <a:ext cx="1598564" cy="1472246"/>
          </a:xfrm>
          <a:prstGeom prst="rect">
            <a:avLst/>
          </a:prstGeom>
        </p:spPr>
      </p:pic>
      <p:pic>
        <p:nvPicPr>
          <p:cNvPr id="23" name="Immagine 22">
            <a:extLst>
              <a:ext uri="{FF2B5EF4-FFF2-40B4-BE49-F238E27FC236}">
                <a16:creationId xmlns:a16="http://schemas.microsoft.com/office/drawing/2014/main" id="{9588A759-6531-D2F7-7551-758841071A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44111" y="1340768"/>
            <a:ext cx="1598565" cy="1490985"/>
          </a:xfrm>
          <a:prstGeom prst="rect">
            <a:avLst/>
          </a:prstGeom>
        </p:spPr>
      </p:pic>
      <p:pic>
        <p:nvPicPr>
          <p:cNvPr id="25" name="Immagine 24">
            <a:extLst>
              <a:ext uri="{FF2B5EF4-FFF2-40B4-BE49-F238E27FC236}">
                <a16:creationId xmlns:a16="http://schemas.microsoft.com/office/drawing/2014/main" id="{90125966-8126-2E78-65D4-0A34A329BA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94613" y="2851194"/>
            <a:ext cx="1497170" cy="1887737"/>
          </a:xfrm>
          <a:prstGeom prst="rect">
            <a:avLst/>
          </a:prstGeom>
        </p:spPr>
      </p:pic>
      <p:pic>
        <p:nvPicPr>
          <p:cNvPr id="27" name="Immagine 26">
            <a:extLst>
              <a:ext uri="{FF2B5EF4-FFF2-40B4-BE49-F238E27FC236}">
                <a16:creationId xmlns:a16="http://schemas.microsoft.com/office/drawing/2014/main" id="{664F044A-38F8-E7AD-0C52-AB4C042571D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82319" y="2975751"/>
            <a:ext cx="1329165" cy="1679325"/>
          </a:xfrm>
          <a:prstGeom prst="rect">
            <a:avLst/>
          </a:prstGeom>
        </p:spPr>
      </p:pic>
      <p:pic>
        <p:nvPicPr>
          <p:cNvPr id="2" name="Google Shape;109;p1" descr="AOUC_cmyk">
            <a:extLst>
              <a:ext uri="{FF2B5EF4-FFF2-40B4-BE49-F238E27FC236}">
                <a16:creationId xmlns:a16="http://schemas.microsoft.com/office/drawing/2014/main" id="{3374F4AC-40C9-6049-A00F-2D2709D83767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70749" y="205464"/>
            <a:ext cx="937611" cy="414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10;p1" descr="Macintosh HD:Users:fraepi:Dropbox:Lavoro:Loghi e Carte Intestate:LOGO UNIFI.pdf">
            <a:extLst>
              <a:ext uri="{FF2B5EF4-FFF2-40B4-BE49-F238E27FC236}">
                <a16:creationId xmlns:a16="http://schemas.microsoft.com/office/drawing/2014/main" id="{C542C7B4-00E3-F411-CB0A-ABEDB6401801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2339752" y="205464"/>
            <a:ext cx="743901" cy="43208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 Box 5">
            <a:extLst>
              <a:ext uri="{FF2B5EF4-FFF2-40B4-BE49-F238E27FC236}">
                <a16:creationId xmlns:a16="http://schemas.microsoft.com/office/drawing/2014/main" id="{0C9D97B1-D6EB-1FC1-54F0-B33427E745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453336"/>
            <a:ext cx="684076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2110" tIns="51054" rIns="102110" bIns="51054">
            <a:spAutoFit/>
          </a:bodyPr>
          <a:lstStyle/>
          <a:p>
            <a:pPr defTabSz="872344">
              <a:lnSpc>
                <a:spcPts val="2393"/>
              </a:lnSpc>
            </a:pPr>
            <a:r>
              <a:rPr lang="en-US" altLang="it-IT" sz="1000" b="1" dirty="0">
                <a:solidFill>
                  <a:srgbClr val="003366"/>
                </a:solidFill>
                <a:latin typeface="Cambria" pitchFamily="18" charset="0"/>
                <a:cs typeface="Arial" charset="0"/>
              </a:rPr>
              <a:t>Undicesima Giornata Fiorentina dedicata ai pazienti con malattie mieloproliferative croniche</a:t>
            </a:r>
          </a:p>
          <a:p>
            <a:pPr defTabSz="872344">
              <a:lnSpc>
                <a:spcPct val="90000"/>
              </a:lnSpc>
            </a:pPr>
            <a:endParaRPr lang="it-IT" altLang="it-IT" sz="1700" b="1" dirty="0">
              <a:solidFill>
                <a:srgbClr val="003366"/>
              </a:solidFill>
              <a:latin typeface="Cambria" pitchFamily="18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5132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20"/>
          <p:cNvSpPr txBox="1">
            <a:spLocks noGrp="1"/>
          </p:cNvSpPr>
          <p:nvPr>
            <p:ph type="title"/>
          </p:nvPr>
        </p:nvSpPr>
        <p:spPr>
          <a:xfrm>
            <a:off x="1691680" y="-105081"/>
            <a:ext cx="7543800" cy="14493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124163"/>
              </a:buClr>
              <a:buSzPts val="4800"/>
              <a:buFont typeface="Calibri"/>
              <a:buNone/>
            </a:pPr>
            <a:r>
              <a:rPr lang="it-IT" sz="2700" b="1" i="0" u="none" strike="noStrike" cap="none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Anticorpi monoclonali anti-CALR</a:t>
            </a:r>
            <a:endParaRPr sz="2700" b="0" i="0" u="none" strike="noStrike" cap="none" dirty="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Immagine 2" descr="Immagine che contiene schermata, cartone animato, diagramma, testo&#10;&#10;Il contenuto generato dall'IA potrebbe non essere corretto.">
            <a:extLst>
              <a:ext uri="{FF2B5EF4-FFF2-40B4-BE49-F238E27FC236}">
                <a16:creationId xmlns:a16="http://schemas.microsoft.com/office/drawing/2014/main" id="{D4E5B6DD-05D8-DFC0-6747-796C004D72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7732" y="2165428"/>
            <a:ext cx="4098900" cy="3074175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E197802D-F426-10B9-EEEE-C560AB6ED979}"/>
              </a:ext>
            </a:extLst>
          </p:cNvPr>
          <p:cNvSpPr txBox="1"/>
          <p:nvPr/>
        </p:nvSpPr>
        <p:spPr>
          <a:xfrm>
            <a:off x="434730" y="2132856"/>
            <a:ext cx="4176464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INCA033989 – Studio INCA 33989-101 (Fase I)</a:t>
            </a:r>
          </a:p>
          <a:p>
            <a:endParaRPr lang="it-IT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Efficace nell’ostacolare gli effetti cellulari del CALR mutato su modelli in vitro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Efficace nel normalizzare l’aspetto midollare e la piastrinosi in modelli murini (in vivo)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In valutazione per Mielofibrosi e Trombocitemia essenziale intollerante / con scarsa risposta ad Idrossiurea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</p:txBody>
      </p:sp>
      <p:sp>
        <p:nvSpPr>
          <p:cNvPr id="5" name="Cornice 6">
            <a:extLst>
              <a:ext uri="{FF2B5EF4-FFF2-40B4-BE49-F238E27FC236}">
                <a16:creationId xmlns:a16="http://schemas.microsoft.com/office/drawing/2014/main" id="{BFAC1ECD-C0D8-3A4D-875C-96805692B33B}"/>
              </a:ext>
            </a:extLst>
          </p:cNvPr>
          <p:cNvSpPr/>
          <p:nvPr/>
        </p:nvSpPr>
        <p:spPr>
          <a:xfrm>
            <a:off x="317515" y="1988840"/>
            <a:ext cx="4302732" cy="3693319"/>
          </a:xfrm>
          <a:custGeom>
            <a:avLst/>
            <a:gdLst>
              <a:gd name="connsiteX0" fmla="*/ 0 w 5076056"/>
              <a:gd name="connsiteY0" fmla="*/ 0 h 4333254"/>
              <a:gd name="connsiteX1" fmla="*/ 5076056 w 5076056"/>
              <a:gd name="connsiteY1" fmla="*/ 0 h 4333254"/>
              <a:gd name="connsiteX2" fmla="*/ 5076056 w 5076056"/>
              <a:gd name="connsiteY2" fmla="*/ 4333254 h 4333254"/>
              <a:gd name="connsiteX3" fmla="*/ 0 w 5076056"/>
              <a:gd name="connsiteY3" fmla="*/ 4333254 h 4333254"/>
              <a:gd name="connsiteX4" fmla="*/ 0 w 5076056"/>
              <a:gd name="connsiteY4" fmla="*/ 0 h 4333254"/>
              <a:gd name="connsiteX5" fmla="*/ 541657 w 5076056"/>
              <a:gd name="connsiteY5" fmla="*/ 541657 h 4333254"/>
              <a:gd name="connsiteX6" fmla="*/ 541657 w 5076056"/>
              <a:gd name="connsiteY6" fmla="*/ 3791597 h 4333254"/>
              <a:gd name="connsiteX7" fmla="*/ 4534399 w 5076056"/>
              <a:gd name="connsiteY7" fmla="*/ 3791597 h 4333254"/>
              <a:gd name="connsiteX8" fmla="*/ 4534399 w 5076056"/>
              <a:gd name="connsiteY8" fmla="*/ 541657 h 4333254"/>
              <a:gd name="connsiteX9" fmla="*/ 541657 w 5076056"/>
              <a:gd name="connsiteY9" fmla="*/ 541657 h 4333254"/>
              <a:gd name="connsiteX0" fmla="*/ 0 w 5076056"/>
              <a:gd name="connsiteY0" fmla="*/ 0 h 4333254"/>
              <a:gd name="connsiteX1" fmla="*/ 5076056 w 5076056"/>
              <a:gd name="connsiteY1" fmla="*/ 0 h 4333254"/>
              <a:gd name="connsiteX2" fmla="*/ 5076056 w 5076056"/>
              <a:gd name="connsiteY2" fmla="*/ 4333254 h 4333254"/>
              <a:gd name="connsiteX3" fmla="*/ 0 w 5076056"/>
              <a:gd name="connsiteY3" fmla="*/ 4333254 h 4333254"/>
              <a:gd name="connsiteX4" fmla="*/ 0 w 5076056"/>
              <a:gd name="connsiteY4" fmla="*/ 0 h 4333254"/>
              <a:gd name="connsiteX5" fmla="*/ 541657 w 5076056"/>
              <a:gd name="connsiteY5" fmla="*/ 541657 h 4333254"/>
              <a:gd name="connsiteX6" fmla="*/ 541657 w 5076056"/>
              <a:gd name="connsiteY6" fmla="*/ 3791597 h 4333254"/>
              <a:gd name="connsiteX7" fmla="*/ 4914644 w 5076056"/>
              <a:gd name="connsiteY7" fmla="*/ 3791597 h 4333254"/>
              <a:gd name="connsiteX8" fmla="*/ 4534399 w 5076056"/>
              <a:gd name="connsiteY8" fmla="*/ 541657 h 4333254"/>
              <a:gd name="connsiteX9" fmla="*/ 541657 w 5076056"/>
              <a:gd name="connsiteY9" fmla="*/ 541657 h 4333254"/>
              <a:gd name="connsiteX0" fmla="*/ 0 w 5076056"/>
              <a:gd name="connsiteY0" fmla="*/ 0 h 4333254"/>
              <a:gd name="connsiteX1" fmla="*/ 5076056 w 5076056"/>
              <a:gd name="connsiteY1" fmla="*/ 0 h 4333254"/>
              <a:gd name="connsiteX2" fmla="*/ 5076056 w 5076056"/>
              <a:gd name="connsiteY2" fmla="*/ 4333254 h 4333254"/>
              <a:gd name="connsiteX3" fmla="*/ 0 w 5076056"/>
              <a:gd name="connsiteY3" fmla="*/ 4333254 h 4333254"/>
              <a:gd name="connsiteX4" fmla="*/ 0 w 5076056"/>
              <a:gd name="connsiteY4" fmla="*/ 0 h 4333254"/>
              <a:gd name="connsiteX5" fmla="*/ 541657 w 5076056"/>
              <a:gd name="connsiteY5" fmla="*/ 541657 h 4333254"/>
              <a:gd name="connsiteX6" fmla="*/ 541657 w 5076056"/>
              <a:gd name="connsiteY6" fmla="*/ 3791597 h 4333254"/>
              <a:gd name="connsiteX7" fmla="*/ 4914644 w 5076056"/>
              <a:gd name="connsiteY7" fmla="*/ 3791597 h 4333254"/>
              <a:gd name="connsiteX8" fmla="*/ 4869377 w 5076056"/>
              <a:gd name="connsiteY8" fmla="*/ 514497 h 4333254"/>
              <a:gd name="connsiteX9" fmla="*/ 541657 w 5076056"/>
              <a:gd name="connsiteY9" fmla="*/ 541657 h 4333254"/>
              <a:gd name="connsiteX0" fmla="*/ 0 w 5076056"/>
              <a:gd name="connsiteY0" fmla="*/ 0 h 4333254"/>
              <a:gd name="connsiteX1" fmla="*/ 5076056 w 5076056"/>
              <a:gd name="connsiteY1" fmla="*/ 0 h 4333254"/>
              <a:gd name="connsiteX2" fmla="*/ 5076056 w 5076056"/>
              <a:gd name="connsiteY2" fmla="*/ 4333254 h 4333254"/>
              <a:gd name="connsiteX3" fmla="*/ 0 w 5076056"/>
              <a:gd name="connsiteY3" fmla="*/ 4333254 h 4333254"/>
              <a:gd name="connsiteX4" fmla="*/ 0 w 5076056"/>
              <a:gd name="connsiteY4" fmla="*/ 0 h 4333254"/>
              <a:gd name="connsiteX5" fmla="*/ 170465 w 5076056"/>
              <a:gd name="connsiteY5" fmla="*/ 532604 h 4333254"/>
              <a:gd name="connsiteX6" fmla="*/ 541657 w 5076056"/>
              <a:gd name="connsiteY6" fmla="*/ 3791597 h 4333254"/>
              <a:gd name="connsiteX7" fmla="*/ 4914644 w 5076056"/>
              <a:gd name="connsiteY7" fmla="*/ 3791597 h 4333254"/>
              <a:gd name="connsiteX8" fmla="*/ 4869377 w 5076056"/>
              <a:gd name="connsiteY8" fmla="*/ 514497 h 4333254"/>
              <a:gd name="connsiteX9" fmla="*/ 170465 w 5076056"/>
              <a:gd name="connsiteY9" fmla="*/ 532604 h 4333254"/>
              <a:gd name="connsiteX0" fmla="*/ 0 w 5076056"/>
              <a:gd name="connsiteY0" fmla="*/ 0 h 4333254"/>
              <a:gd name="connsiteX1" fmla="*/ 5076056 w 5076056"/>
              <a:gd name="connsiteY1" fmla="*/ 0 h 4333254"/>
              <a:gd name="connsiteX2" fmla="*/ 5076056 w 5076056"/>
              <a:gd name="connsiteY2" fmla="*/ 4333254 h 4333254"/>
              <a:gd name="connsiteX3" fmla="*/ 0 w 5076056"/>
              <a:gd name="connsiteY3" fmla="*/ 4333254 h 4333254"/>
              <a:gd name="connsiteX4" fmla="*/ 0 w 5076056"/>
              <a:gd name="connsiteY4" fmla="*/ 0 h 4333254"/>
              <a:gd name="connsiteX5" fmla="*/ 170465 w 5076056"/>
              <a:gd name="connsiteY5" fmla="*/ 532604 h 4333254"/>
              <a:gd name="connsiteX6" fmla="*/ 541657 w 5076056"/>
              <a:gd name="connsiteY6" fmla="*/ 3791597 h 4333254"/>
              <a:gd name="connsiteX7" fmla="*/ 4914644 w 5076056"/>
              <a:gd name="connsiteY7" fmla="*/ 3791597 h 4333254"/>
              <a:gd name="connsiteX8" fmla="*/ 4869377 w 5076056"/>
              <a:gd name="connsiteY8" fmla="*/ 514497 h 4333254"/>
              <a:gd name="connsiteX9" fmla="*/ 170465 w 5076056"/>
              <a:gd name="connsiteY9" fmla="*/ 532604 h 4333254"/>
              <a:gd name="connsiteX0" fmla="*/ 0 w 5076056"/>
              <a:gd name="connsiteY0" fmla="*/ 0 h 4333254"/>
              <a:gd name="connsiteX1" fmla="*/ 5076056 w 5076056"/>
              <a:gd name="connsiteY1" fmla="*/ 0 h 4333254"/>
              <a:gd name="connsiteX2" fmla="*/ 5076056 w 5076056"/>
              <a:gd name="connsiteY2" fmla="*/ 4333254 h 4333254"/>
              <a:gd name="connsiteX3" fmla="*/ 0 w 5076056"/>
              <a:gd name="connsiteY3" fmla="*/ 4333254 h 4333254"/>
              <a:gd name="connsiteX4" fmla="*/ 0 w 5076056"/>
              <a:gd name="connsiteY4" fmla="*/ 0 h 4333254"/>
              <a:gd name="connsiteX5" fmla="*/ 170465 w 5076056"/>
              <a:gd name="connsiteY5" fmla="*/ 532604 h 4333254"/>
              <a:gd name="connsiteX6" fmla="*/ 541657 w 5076056"/>
              <a:gd name="connsiteY6" fmla="*/ 3791597 h 4333254"/>
              <a:gd name="connsiteX7" fmla="*/ 4914644 w 5076056"/>
              <a:gd name="connsiteY7" fmla="*/ 3791597 h 4333254"/>
              <a:gd name="connsiteX8" fmla="*/ 4878430 w 5076056"/>
              <a:gd name="connsiteY8" fmla="*/ 143305 h 4333254"/>
              <a:gd name="connsiteX9" fmla="*/ 170465 w 5076056"/>
              <a:gd name="connsiteY9" fmla="*/ 532604 h 4333254"/>
              <a:gd name="connsiteX0" fmla="*/ 0 w 5076056"/>
              <a:gd name="connsiteY0" fmla="*/ 0 h 4333254"/>
              <a:gd name="connsiteX1" fmla="*/ 5076056 w 5076056"/>
              <a:gd name="connsiteY1" fmla="*/ 0 h 4333254"/>
              <a:gd name="connsiteX2" fmla="*/ 5076056 w 5076056"/>
              <a:gd name="connsiteY2" fmla="*/ 4333254 h 4333254"/>
              <a:gd name="connsiteX3" fmla="*/ 0 w 5076056"/>
              <a:gd name="connsiteY3" fmla="*/ 4333254 h 4333254"/>
              <a:gd name="connsiteX4" fmla="*/ 0 w 5076056"/>
              <a:gd name="connsiteY4" fmla="*/ 0 h 4333254"/>
              <a:gd name="connsiteX5" fmla="*/ 125198 w 5076056"/>
              <a:gd name="connsiteY5" fmla="*/ 152359 h 4333254"/>
              <a:gd name="connsiteX6" fmla="*/ 541657 w 5076056"/>
              <a:gd name="connsiteY6" fmla="*/ 3791597 h 4333254"/>
              <a:gd name="connsiteX7" fmla="*/ 4914644 w 5076056"/>
              <a:gd name="connsiteY7" fmla="*/ 3791597 h 4333254"/>
              <a:gd name="connsiteX8" fmla="*/ 4878430 w 5076056"/>
              <a:gd name="connsiteY8" fmla="*/ 143305 h 4333254"/>
              <a:gd name="connsiteX9" fmla="*/ 125198 w 5076056"/>
              <a:gd name="connsiteY9" fmla="*/ 152359 h 4333254"/>
              <a:gd name="connsiteX0" fmla="*/ 0 w 5076056"/>
              <a:gd name="connsiteY0" fmla="*/ 0 h 4333254"/>
              <a:gd name="connsiteX1" fmla="*/ 5076056 w 5076056"/>
              <a:gd name="connsiteY1" fmla="*/ 0 h 4333254"/>
              <a:gd name="connsiteX2" fmla="*/ 5076056 w 5076056"/>
              <a:gd name="connsiteY2" fmla="*/ 4333254 h 4333254"/>
              <a:gd name="connsiteX3" fmla="*/ 0 w 5076056"/>
              <a:gd name="connsiteY3" fmla="*/ 4333254 h 4333254"/>
              <a:gd name="connsiteX4" fmla="*/ 0 w 5076056"/>
              <a:gd name="connsiteY4" fmla="*/ 0 h 4333254"/>
              <a:gd name="connsiteX5" fmla="*/ 125198 w 5076056"/>
              <a:gd name="connsiteY5" fmla="*/ 152359 h 4333254"/>
              <a:gd name="connsiteX6" fmla="*/ 107090 w 5076056"/>
              <a:gd name="connsiteY6" fmla="*/ 4208057 h 4333254"/>
              <a:gd name="connsiteX7" fmla="*/ 4914644 w 5076056"/>
              <a:gd name="connsiteY7" fmla="*/ 3791597 h 4333254"/>
              <a:gd name="connsiteX8" fmla="*/ 4878430 w 5076056"/>
              <a:gd name="connsiteY8" fmla="*/ 143305 h 4333254"/>
              <a:gd name="connsiteX9" fmla="*/ 125198 w 5076056"/>
              <a:gd name="connsiteY9" fmla="*/ 152359 h 4333254"/>
              <a:gd name="connsiteX0" fmla="*/ 0 w 5076056"/>
              <a:gd name="connsiteY0" fmla="*/ 0 h 4333254"/>
              <a:gd name="connsiteX1" fmla="*/ 5076056 w 5076056"/>
              <a:gd name="connsiteY1" fmla="*/ 0 h 4333254"/>
              <a:gd name="connsiteX2" fmla="*/ 5076056 w 5076056"/>
              <a:gd name="connsiteY2" fmla="*/ 4333254 h 4333254"/>
              <a:gd name="connsiteX3" fmla="*/ 0 w 5076056"/>
              <a:gd name="connsiteY3" fmla="*/ 4333254 h 4333254"/>
              <a:gd name="connsiteX4" fmla="*/ 0 w 5076056"/>
              <a:gd name="connsiteY4" fmla="*/ 0 h 4333254"/>
              <a:gd name="connsiteX5" fmla="*/ 125198 w 5076056"/>
              <a:gd name="connsiteY5" fmla="*/ 152359 h 4333254"/>
              <a:gd name="connsiteX6" fmla="*/ 107090 w 5076056"/>
              <a:gd name="connsiteY6" fmla="*/ 4208057 h 4333254"/>
              <a:gd name="connsiteX7" fmla="*/ 4941805 w 5076056"/>
              <a:gd name="connsiteY7" fmla="*/ 4217110 h 4333254"/>
              <a:gd name="connsiteX8" fmla="*/ 4878430 w 5076056"/>
              <a:gd name="connsiteY8" fmla="*/ 143305 h 4333254"/>
              <a:gd name="connsiteX9" fmla="*/ 125198 w 5076056"/>
              <a:gd name="connsiteY9" fmla="*/ 152359 h 4333254"/>
              <a:gd name="connsiteX0" fmla="*/ 0 w 5076056"/>
              <a:gd name="connsiteY0" fmla="*/ 0 h 4333254"/>
              <a:gd name="connsiteX1" fmla="*/ 5076056 w 5076056"/>
              <a:gd name="connsiteY1" fmla="*/ 0 h 4333254"/>
              <a:gd name="connsiteX2" fmla="*/ 5076056 w 5076056"/>
              <a:gd name="connsiteY2" fmla="*/ 4333254 h 4333254"/>
              <a:gd name="connsiteX3" fmla="*/ 0 w 5076056"/>
              <a:gd name="connsiteY3" fmla="*/ 4333254 h 4333254"/>
              <a:gd name="connsiteX4" fmla="*/ 0 w 5076056"/>
              <a:gd name="connsiteY4" fmla="*/ 0 h 4333254"/>
              <a:gd name="connsiteX5" fmla="*/ 125198 w 5076056"/>
              <a:gd name="connsiteY5" fmla="*/ 152359 h 4333254"/>
              <a:gd name="connsiteX6" fmla="*/ 107090 w 5076056"/>
              <a:gd name="connsiteY6" fmla="*/ 4208057 h 4333254"/>
              <a:gd name="connsiteX7" fmla="*/ 4941805 w 5076056"/>
              <a:gd name="connsiteY7" fmla="*/ 4217110 h 4333254"/>
              <a:gd name="connsiteX8" fmla="*/ 4959912 w 5076056"/>
              <a:gd name="connsiteY8" fmla="*/ 143305 h 4333254"/>
              <a:gd name="connsiteX9" fmla="*/ 125198 w 5076056"/>
              <a:gd name="connsiteY9" fmla="*/ 152359 h 4333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076056" h="4333254">
                <a:moveTo>
                  <a:pt x="0" y="0"/>
                </a:moveTo>
                <a:lnTo>
                  <a:pt x="5076056" y="0"/>
                </a:lnTo>
                <a:lnTo>
                  <a:pt x="5076056" y="4333254"/>
                </a:lnTo>
                <a:lnTo>
                  <a:pt x="0" y="4333254"/>
                </a:lnTo>
                <a:lnTo>
                  <a:pt x="0" y="0"/>
                </a:lnTo>
                <a:close/>
                <a:moveTo>
                  <a:pt x="125198" y="152359"/>
                </a:moveTo>
                <a:lnTo>
                  <a:pt x="107090" y="4208057"/>
                </a:lnTo>
                <a:lnTo>
                  <a:pt x="4941805" y="4217110"/>
                </a:lnTo>
                <a:cubicBezTo>
                  <a:pt x="4947841" y="2859175"/>
                  <a:pt x="4953876" y="1501240"/>
                  <a:pt x="4959912" y="143305"/>
                </a:cubicBezTo>
                <a:lnTo>
                  <a:pt x="125198" y="152359"/>
                </a:lnTo>
                <a:close/>
              </a:path>
            </a:pathLst>
          </a:custGeom>
          <a:solidFill>
            <a:schemeClr val="tx2"/>
          </a:solidFill>
          <a:ln w="3175" cmpd="dbl"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tx1"/>
              </a:solidFill>
            </a:endParaRPr>
          </a:p>
        </p:txBody>
      </p:sp>
      <p:pic>
        <p:nvPicPr>
          <p:cNvPr id="6" name="Google Shape;109;p1" descr="AOUC_cmyk">
            <a:extLst>
              <a:ext uri="{FF2B5EF4-FFF2-40B4-BE49-F238E27FC236}">
                <a16:creationId xmlns:a16="http://schemas.microsoft.com/office/drawing/2014/main" id="{CCF476BE-BB04-8AA3-4643-0029F524B72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0749" y="205464"/>
            <a:ext cx="937611" cy="414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10;p1" descr="Macintosh HD:Users:fraepi:Dropbox:Lavoro:Loghi e Carte Intestate:LOGO UNIFI.pdf">
            <a:extLst>
              <a:ext uri="{FF2B5EF4-FFF2-40B4-BE49-F238E27FC236}">
                <a16:creationId xmlns:a16="http://schemas.microsoft.com/office/drawing/2014/main" id="{4634525E-E53B-C20D-2EF2-C3A5835A029B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339752" y="205464"/>
            <a:ext cx="743901" cy="432087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 Box 5">
            <a:extLst>
              <a:ext uri="{FF2B5EF4-FFF2-40B4-BE49-F238E27FC236}">
                <a16:creationId xmlns:a16="http://schemas.microsoft.com/office/drawing/2014/main" id="{7689374D-ADC6-738A-417F-466C052186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453336"/>
            <a:ext cx="684076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2110" tIns="51054" rIns="102110" bIns="51054">
            <a:spAutoFit/>
          </a:bodyPr>
          <a:lstStyle/>
          <a:p>
            <a:pPr defTabSz="872344">
              <a:lnSpc>
                <a:spcPts val="2393"/>
              </a:lnSpc>
            </a:pPr>
            <a:r>
              <a:rPr lang="en-US" altLang="it-IT" sz="1000" b="1" dirty="0">
                <a:solidFill>
                  <a:srgbClr val="003366"/>
                </a:solidFill>
                <a:latin typeface="Cambria" pitchFamily="18" charset="0"/>
                <a:cs typeface="Arial" charset="0"/>
              </a:rPr>
              <a:t>Undicesima Giornata Fiorentina dedicata ai pazienti con malattie mieloproliferative croniche</a:t>
            </a:r>
          </a:p>
          <a:p>
            <a:pPr defTabSz="872344">
              <a:lnSpc>
                <a:spcPct val="90000"/>
              </a:lnSpc>
            </a:pPr>
            <a:endParaRPr lang="it-IT" altLang="it-IT" sz="1700" b="1" dirty="0">
              <a:solidFill>
                <a:srgbClr val="003366"/>
              </a:solidFill>
              <a:latin typeface="Cambria" pitchFamily="18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19"/>
          <p:cNvSpPr txBox="1">
            <a:spLocks noGrp="1"/>
          </p:cNvSpPr>
          <p:nvPr>
            <p:ph type="title"/>
          </p:nvPr>
        </p:nvSpPr>
        <p:spPr>
          <a:xfrm>
            <a:off x="2843808" y="566231"/>
            <a:ext cx="4253731" cy="755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124163"/>
              </a:buClr>
              <a:buSzPts val="4800"/>
              <a:buFont typeface="Calibri"/>
              <a:buNone/>
            </a:pPr>
            <a:r>
              <a:rPr lang="it-IT" sz="2700" b="1" i="0" u="none" strike="noStrike" cap="none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Vaccino anti-CALR</a:t>
            </a:r>
            <a:endParaRPr sz="2700" b="0" i="0" u="none" strike="noStrike" cap="none" dirty="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8" name="Google Shape;308;p19"/>
          <p:cNvSpPr txBox="1"/>
          <p:nvPr/>
        </p:nvSpPr>
        <p:spPr>
          <a:xfrm>
            <a:off x="493069" y="2024844"/>
            <a:ext cx="3878298" cy="36724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</a:pPr>
            <a:r>
              <a:rPr lang="it-IT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 proteina mutata proteina può essere riconosciuta dal sistema immunitario che tenta di eliminare la cellula di malattia.</a:t>
            </a:r>
            <a:endParaRPr dirty="0"/>
          </a:p>
          <a:p>
            <a:pPr marL="0" marR="0" lvl="0" indent="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</a:pPr>
            <a:r>
              <a:rPr lang="it-IT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Sono in sviluppo vaccini per stimolare questa risposta immunitaria</a:t>
            </a:r>
            <a:endParaRPr dirty="0"/>
          </a:p>
          <a:p>
            <a:pPr marL="0" marR="0" lvl="0" indent="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</a:pPr>
            <a:r>
              <a:rPr lang="it-IT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Uno </a:t>
            </a:r>
            <a:r>
              <a:rPr lang="it-IT" sz="2000" b="1" dirty="0">
                <a:solidFill>
                  <a:srgbClr val="1C6294"/>
                </a:solidFill>
                <a:latin typeface="Calibri"/>
                <a:ea typeface="Calibri"/>
                <a:cs typeface="Calibri"/>
                <a:sym typeface="Calibri"/>
              </a:rPr>
              <a:t>studio di fase 1 </a:t>
            </a:r>
            <a:r>
              <a:rPr lang="it-IT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 10 pazienti </a:t>
            </a:r>
            <a:r>
              <a:rPr lang="it-IT" sz="2000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non ha dimostrato risposta clinica né ematologica  </a:t>
            </a:r>
            <a:endParaRPr dirty="0"/>
          </a:p>
          <a:p>
            <a:pPr marL="0" marR="0" lvl="0" indent="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</a:pP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9" name="Google Shape;309;p19" descr="A diagram of a cell&#10;&#10;Description automatically generated with medium confidence"/>
          <p:cNvPicPr preferRelativeResize="0"/>
          <p:nvPr/>
        </p:nvPicPr>
        <p:blipFill rotWithShape="1">
          <a:blip r:embed="rId3">
            <a:alphaModFix/>
          </a:blip>
          <a:srcRect r="2423" b="10220"/>
          <a:stretch/>
        </p:blipFill>
        <p:spPr>
          <a:xfrm>
            <a:off x="4772634" y="2024844"/>
            <a:ext cx="4360274" cy="280831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109;p1" descr="AOUC_cmyk">
            <a:extLst>
              <a:ext uri="{FF2B5EF4-FFF2-40B4-BE49-F238E27FC236}">
                <a16:creationId xmlns:a16="http://schemas.microsoft.com/office/drawing/2014/main" id="{BEF6CE09-ECD3-1A38-42E4-BF42D1DAFCE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0749" y="205464"/>
            <a:ext cx="937611" cy="414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10;p1" descr="Macintosh HD:Users:fraepi:Dropbox:Lavoro:Loghi e Carte Intestate:LOGO UNIFI.pdf">
            <a:extLst>
              <a:ext uri="{FF2B5EF4-FFF2-40B4-BE49-F238E27FC236}">
                <a16:creationId xmlns:a16="http://schemas.microsoft.com/office/drawing/2014/main" id="{8F9DE9B9-3A3D-7DCB-8E40-1F8C5DA0D0C0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339752" y="205464"/>
            <a:ext cx="743901" cy="43208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 Box 5">
            <a:extLst>
              <a:ext uri="{FF2B5EF4-FFF2-40B4-BE49-F238E27FC236}">
                <a16:creationId xmlns:a16="http://schemas.microsoft.com/office/drawing/2014/main" id="{6FE92103-590C-53C5-38F9-541FB67870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453336"/>
            <a:ext cx="684076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2110" tIns="51054" rIns="102110" bIns="51054">
            <a:spAutoFit/>
          </a:bodyPr>
          <a:lstStyle/>
          <a:p>
            <a:pPr defTabSz="872344">
              <a:lnSpc>
                <a:spcPts val="2393"/>
              </a:lnSpc>
            </a:pPr>
            <a:r>
              <a:rPr lang="en-US" altLang="it-IT" sz="1000" b="1" dirty="0">
                <a:solidFill>
                  <a:srgbClr val="003366"/>
                </a:solidFill>
                <a:latin typeface="Cambria" pitchFamily="18" charset="0"/>
                <a:cs typeface="Arial" charset="0"/>
              </a:rPr>
              <a:t>Undicesima Giornata Fiorentina dedicata ai pazienti con malattie mieloproliferative croniche</a:t>
            </a:r>
          </a:p>
          <a:p>
            <a:pPr defTabSz="872344">
              <a:lnSpc>
                <a:spcPct val="90000"/>
              </a:lnSpc>
            </a:pPr>
            <a:endParaRPr lang="it-IT" altLang="it-IT" sz="1700" b="1" dirty="0">
              <a:solidFill>
                <a:srgbClr val="003366"/>
              </a:solidFill>
              <a:latin typeface="Cambria" pitchFamily="18" charset="0"/>
              <a:cs typeface="Arial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g2ddf733999d_0_106"/>
          <p:cNvSpPr/>
          <p:nvPr/>
        </p:nvSpPr>
        <p:spPr>
          <a:xfrm>
            <a:off x="2500137" y="163157"/>
            <a:ext cx="6625575" cy="1752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13" rIns="91425" bIns="45713" anchor="t" anchorCtr="0">
            <a:noAutofit/>
          </a:bodyPr>
          <a:lstStyle/>
          <a:p>
            <a:pPr algn="r">
              <a:buClr>
                <a:srgbClr val="002060"/>
              </a:buClr>
              <a:buSzPts val="2133"/>
            </a:pPr>
            <a:r>
              <a:rPr lang="en-US" sz="1600" b="1" i="1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CRIMM</a:t>
            </a:r>
            <a:endParaRPr sz="1350" dirty="0"/>
          </a:p>
          <a:p>
            <a:pPr algn="r">
              <a:spcBef>
                <a:spcPts val="240"/>
              </a:spcBef>
              <a:buClr>
                <a:srgbClr val="002060"/>
              </a:buClr>
              <a:buSzPts val="1600"/>
            </a:pPr>
            <a:r>
              <a:rPr lang="en-US" sz="1200" b="1" i="1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Centro di Ricerca ed </a:t>
            </a:r>
            <a:r>
              <a:rPr lang="en-US" sz="1200" b="1" i="1" dirty="0" err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Innovazione</a:t>
            </a:r>
            <a:r>
              <a:rPr lang="en-US" sz="1200" b="1" i="1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per le Malattie Mieloproliferative</a:t>
            </a:r>
            <a:endParaRPr sz="1350" dirty="0"/>
          </a:p>
          <a:p>
            <a:pPr algn="r">
              <a:spcBef>
                <a:spcPts val="240"/>
              </a:spcBef>
              <a:buClr>
                <a:srgbClr val="002060"/>
              </a:buClr>
              <a:buSzPts val="1600"/>
            </a:pPr>
            <a:r>
              <a:rPr lang="en-US" sz="1200" b="1" i="1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Azienda </a:t>
            </a:r>
            <a:r>
              <a:rPr lang="en-US" sz="1200" b="1" i="1" dirty="0" err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Ospedaliera</a:t>
            </a:r>
            <a:r>
              <a:rPr lang="en-US" sz="1200" b="1" i="1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1" i="1" dirty="0" err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Universitaria</a:t>
            </a:r>
            <a:r>
              <a:rPr lang="en-US" sz="1200" b="1" i="1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1" i="1" dirty="0" err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Careggi</a:t>
            </a:r>
            <a:endParaRPr sz="1350" dirty="0"/>
          </a:p>
          <a:p>
            <a:pPr algn="r">
              <a:spcBef>
                <a:spcPts val="240"/>
              </a:spcBef>
              <a:buClr>
                <a:srgbClr val="002060"/>
              </a:buClr>
              <a:buSzPts val="1600"/>
            </a:pPr>
            <a:r>
              <a:rPr lang="en-US" sz="1200" b="1" i="1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Università </a:t>
            </a:r>
            <a:r>
              <a:rPr lang="en-US" sz="1200" b="1" i="1" dirty="0" err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degli</a:t>
            </a:r>
            <a:r>
              <a:rPr lang="en-US" sz="1200" b="1" i="1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Studi di Firenze</a:t>
            </a:r>
            <a:endParaRPr sz="1350" dirty="0"/>
          </a:p>
        </p:txBody>
      </p:sp>
      <p:grpSp>
        <p:nvGrpSpPr>
          <p:cNvPr id="405" name="Google Shape;405;g2ddf733999d_0_106"/>
          <p:cNvGrpSpPr/>
          <p:nvPr/>
        </p:nvGrpSpPr>
        <p:grpSpPr>
          <a:xfrm>
            <a:off x="179512" y="5918844"/>
            <a:ext cx="4012879" cy="939156"/>
            <a:chOff x="521595" y="3962344"/>
            <a:chExt cx="3874869" cy="754415"/>
          </a:xfrm>
        </p:grpSpPr>
        <p:grpSp>
          <p:nvGrpSpPr>
            <p:cNvPr id="406" name="Google Shape;406;g2ddf733999d_0_106"/>
            <p:cNvGrpSpPr/>
            <p:nvPr/>
          </p:nvGrpSpPr>
          <p:grpSpPr>
            <a:xfrm>
              <a:off x="3838306" y="3962344"/>
              <a:ext cx="558158" cy="667477"/>
              <a:chOff x="3195460" y="3962455"/>
              <a:chExt cx="679520" cy="812609"/>
            </a:xfrm>
          </p:grpSpPr>
          <p:pic>
            <p:nvPicPr>
              <p:cNvPr id="407" name="Google Shape;407;g2ddf733999d_0_106"/>
              <p:cNvPicPr preferRelativeResize="0"/>
              <p:nvPr/>
            </p:nvPicPr>
            <p:blipFill rotWithShape="1">
              <a:blip r:embed="rId3">
                <a:alphaModFix/>
              </a:blip>
              <a:srcRect l="22050" t="-465" r="19538" b="26588"/>
              <a:stretch/>
            </p:blipFill>
            <p:spPr>
              <a:xfrm>
                <a:off x="3195460" y="3962455"/>
                <a:ext cx="679520" cy="55248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08" name="Google Shape;408;g2ddf733999d_0_106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3209170" y="4493678"/>
                <a:ext cx="652100" cy="28138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409" name="Google Shape;409;g2ddf733999d_0_106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801156" y="4312229"/>
              <a:ext cx="404530" cy="40453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0" name="Google Shape;410;g2ddf733999d_0_106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3206595" y="4306796"/>
              <a:ext cx="564054" cy="40289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1" name="Google Shape;411;g2ddf733999d_0_106" descr="GIMEMA Training 2021: il programma di webinar per la formazione sulla  ricerca clinica - Fondazione Gimema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2850509" y="4050480"/>
              <a:ext cx="966078" cy="2299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2" name="Google Shape;412;g2ddf733999d_0_106"/>
            <p:cNvPicPr preferRelativeResize="0"/>
            <p:nvPr/>
          </p:nvPicPr>
          <p:blipFill rotWithShape="1">
            <a:blip r:embed="rId8">
              <a:alphaModFix/>
            </a:blip>
            <a:srcRect l="2228" t="88649" r="69316"/>
            <a:stretch/>
          </p:blipFill>
          <p:spPr>
            <a:xfrm>
              <a:off x="521595" y="4095481"/>
              <a:ext cx="2170090" cy="44998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13" name="Google Shape;413;g2ddf733999d_0_106"/>
          <p:cNvSpPr txBox="1"/>
          <p:nvPr/>
        </p:nvSpPr>
        <p:spPr>
          <a:xfrm>
            <a:off x="6598838" y="5952297"/>
            <a:ext cx="2365650" cy="692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/>
            <a:r>
              <a:rPr lang="en-US" sz="135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CRIMM@aou-careggi.toscana.it</a:t>
            </a:r>
            <a:endParaRPr sz="135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ctr"/>
            <a:endParaRPr sz="135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ctr"/>
            <a:r>
              <a:rPr lang="en-US" sz="1350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https://progettomynerva.it/</a:t>
            </a:r>
            <a:endParaRPr sz="1350" dirty="0"/>
          </a:p>
        </p:txBody>
      </p:sp>
      <p:sp>
        <p:nvSpPr>
          <p:cNvPr id="414" name="Google Shape;414;g2ddf733999d_0_106"/>
          <p:cNvSpPr/>
          <p:nvPr/>
        </p:nvSpPr>
        <p:spPr>
          <a:xfrm>
            <a:off x="4539537" y="3811864"/>
            <a:ext cx="4586175" cy="1841175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15" name="Google Shape;415;g2ddf733999d_0_106"/>
          <p:cNvGrpSpPr/>
          <p:nvPr/>
        </p:nvGrpSpPr>
        <p:grpSpPr>
          <a:xfrm>
            <a:off x="4711617" y="4149080"/>
            <a:ext cx="4134321" cy="925819"/>
            <a:chOff x="4276780" y="2554717"/>
            <a:chExt cx="4644000" cy="1201971"/>
          </a:xfrm>
        </p:grpSpPr>
        <p:sp>
          <p:nvSpPr>
            <p:cNvPr id="416" name="Google Shape;416;g2ddf733999d_0_106"/>
            <p:cNvSpPr/>
            <p:nvPr/>
          </p:nvSpPr>
          <p:spPr>
            <a:xfrm>
              <a:off x="4276780" y="2554717"/>
              <a:ext cx="4644000" cy="455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68569" tIns="34275" rIns="68569" bIns="288000" anchor="ctr" anchorCtr="0"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100" b="1" dirty="0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rPr>
                <a:t>COLLABORATORS</a:t>
              </a:r>
              <a:endParaRPr sz="1100" b="1" baseline="30000" dirty="0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7" name="Google Shape;417;g2ddf733999d_0_106"/>
            <p:cNvSpPr/>
            <p:nvPr/>
          </p:nvSpPr>
          <p:spPr>
            <a:xfrm>
              <a:off x="4276780" y="2747788"/>
              <a:ext cx="1925400" cy="1008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>
                <a:lnSpc>
                  <a:spcPct val="90000"/>
                </a:lnSpc>
              </a:pPr>
              <a:r>
                <a:rPr lang="en-US" sz="900" dirty="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rPr>
                <a:t>T. </a:t>
              </a:r>
              <a:r>
                <a:rPr lang="en-US" sz="900" dirty="0" err="1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rPr>
                <a:t>Barbui</a:t>
              </a:r>
              <a:r>
                <a:rPr lang="en-US" sz="900" dirty="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rPr>
                <a:t>, Bergamo</a:t>
              </a:r>
              <a:endParaRPr sz="1350" dirty="0"/>
            </a:p>
            <a:p>
              <a:pPr>
                <a:lnSpc>
                  <a:spcPct val="90000"/>
                </a:lnSpc>
                <a:spcBef>
                  <a:spcPts val="300"/>
                </a:spcBef>
              </a:pPr>
              <a:r>
                <a:rPr lang="en-US" sz="900" dirty="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rPr>
                <a:t>M. </a:t>
              </a:r>
              <a:r>
                <a:rPr lang="en-US" sz="900" dirty="0" err="1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rPr>
                <a:t>Cazzola</a:t>
              </a:r>
              <a:r>
                <a:rPr lang="en-US" sz="900" dirty="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rPr>
                <a:t> /L </a:t>
              </a:r>
              <a:r>
                <a:rPr lang="en-US" sz="900" dirty="0" err="1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rPr>
                <a:t>Malcovati</a:t>
              </a:r>
              <a:r>
                <a:rPr lang="en-US" sz="900" dirty="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rPr>
                <a:t> - Pavia</a:t>
              </a:r>
              <a:endParaRPr sz="1350" dirty="0"/>
            </a:p>
            <a:p>
              <a:pPr>
                <a:lnSpc>
                  <a:spcPct val="90000"/>
                </a:lnSpc>
                <a:spcBef>
                  <a:spcPts val="300"/>
                </a:spcBef>
              </a:pPr>
              <a:r>
                <a:rPr lang="en-US" sz="900" dirty="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rPr>
                <a:t>M. T. </a:t>
              </a:r>
              <a:r>
                <a:rPr lang="en-US" sz="900" dirty="0" err="1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rPr>
                <a:t>Voso</a:t>
              </a:r>
              <a:r>
                <a:rPr lang="en-US" sz="900" dirty="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rPr>
                <a:t> - Roma</a:t>
              </a:r>
              <a:endParaRPr sz="1350" dirty="0"/>
            </a:p>
            <a:p>
              <a:pPr>
                <a:lnSpc>
                  <a:spcPct val="90000"/>
                </a:lnSpc>
                <a:spcBef>
                  <a:spcPts val="300"/>
                </a:spcBef>
              </a:pPr>
              <a:r>
                <a:rPr lang="en-US" sz="900" dirty="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rPr>
                <a:t>F. </a:t>
              </a:r>
              <a:r>
                <a:rPr lang="en-US" sz="900" dirty="0" err="1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rPr>
                <a:t>Passamonti</a:t>
              </a:r>
              <a:r>
                <a:rPr lang="en-US" sz="900" dirty="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rPr>
                <a:t> - Milano</a:t>
              </a:r>
              <a:endParaRPr sz="1350" dirty="0"/>
            </a:p>
            <a:p>
              <a:pPr>
                <a:lnSpc>
                  <a:spcPct val="90000"/>
                </a:lnSpc>
                <a:spcBef>
                  <a:spcPts val="300"/>
                </a:spcBef>
              </a:pPr>
              <a:r>
                <a:rPr lang="en-US" sz="900" dirty="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rPr>
                <a:t>M. Della Porta - Milano</a:t>
              </a:r>
              <a:endParaRPr sz="1350" dirty="0"/>
            </a:p>
          </p:txBody>
        </p:sp>
        <p:sp>
          <p:nvSpPr>
            <p:cNvPr id="418" name="Google Shape;418;g2ddf733999d_0_106"/>
            <p:cNvSpPr/>
            <p:nvPr/>
          </p:nvSpPr>
          <p:spPr>
            <a:xfrm>
              <a:off x="7822025" y="2747788"/>
              <a:ext cx="1049100" cy="797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>
                <a:lnSpc>
                  <a:spcPct val="90000"/>
                </a:lnSpc>
              </a:pPr>
              <a:r>
                <a:rPr lang="en-US" sz="9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rPr>
                <a:t>T. Green - UK</a:t>
              </a:r>
              <a:endParaRPr sz="1350"/>
            </a:p>
            <a:p>
              <a:pPr>
                <a:lnSpc>
                  <a:spcPct val="90000"/>
                </a:lnSpc>
                <a:spcBef>
                  <a:spcPts val="300"/>
                </a:spcBef>
              </a:pPr>
              <a:r>
                <a:rPr lang="en-US" sz="9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rPr>
                <a:t>C. Harrison - UK</a:t>
              </a:r>
              <a:endParaRPr sz="1350"/>
            </a:p>
            <a:p>
              <a:pPr>
                <a:lnSpc>
                  <a:spcPct val="90000"/>
                </a:lnSpc>
                <a:spcBef>
                  <a:spcPts val="300"/>
                </a:spcBef>
              </a:pPr>
              <a:r>
                <a:rPr lang="en-US" sz="9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rPr>
                <a:t>R. Skoda - SW</a:t>
              </a:r>
              <a:endParaRPr sz="1350"/>
            </a:p>
            <a:p>
              <a:pPr>
                <a:lnSpc>
                  <a:spcPct val="90000"/>
                </a:lnSpc>
                <a:spcBef>
                  <a:spcPts val="300"/>
                </a:spcBef>
              </a:pPr>
              <a:r>
                <a:rPr lang="en-US" sz="9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rPr>
                <a:t>A. Tefferi  - USA</a:t>
              </a:r>
              <a:endParaRPr sz="1350"/>
            </a:p>
          </p:txBody>
        </p:sp>
        <p:sp>
          <p:nvSpPr>
            <p:cNvPr id="419" name="Google Shape;419;g2ddf733999d_0_106"/>
            <p:cNvSpPr/>
            <p:nvPr/>
          </p:nvSpPr>
          <p:spPr>
            <a:xfrm>
              <a:off x="6280419" y="2747788"/>
              <a:ext cx="1405200" cy="797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>
                <a:lnSpc>
                  <a:spcPct val="90000"/>
                </a:lnSpc>
              </a:pPr>
              <a:r>
                <a:rPr lang="en-US" sz="900" dirty="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rPr>
                <a:t>R. Manfredini - Modena</a:t>
              </a:r>
              <a:endParaRPr sz="1350" dirty="0"/>
            </a:p>
            <a:p>
              <a:pPr>
                <a:lnSpc>
                  <a:spcPct val="90000"/>
                </a:lnSpc>
                <a:spcBef>
                  <a:spcPts val="300"/>
                </a:spcBef>
              </a:pPr>
              <a:r>
                <a:rPr lang="en-US" sz="900" dirty="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rPr>
                <a:t>C. </a:t>
              </a:r>
              <a:r>
                <a:rPr lang="en-US" sz="900" dirty="0" err="1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rPr>
                <a:t>Mecucci</a:t>
              </a:r>
              <a:r>
                <a:rPr lang="en-US" sz="900" dirty="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rPr>
                <a:t> - Perugia</a:t>
              </a:r>
              <a:endParaRPr sz="1350" dirty="0"/>
            </a:p>
            <a:p>
              <a:pPr>
                <a:lnSpc>
                  <a:spcPct val="90000"/>
                </a:lnSpc>
                <a:spcBef>
                  <a:spcPts val="300"/>
                </a:spcBef>
              </a:pPr>
              <a:r>
                <a:rPr lang="en-US" sz="900" dirty="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rPr>
                <a:t>S. </a:t>
              </a:r>
              <a:r>
                <a:rPr lang="en-US" sz="900" dirty="0" err="1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rPr>
                <a:t>Bortoluzzi</a:t>
              </a:r>
              <a:r>
                <a:rPr lang="en-US" sz="900" dirty="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rPr>
                <a:t> - Padova</a:t>
              </a:r>
              <a:endParaRPr sz="1350" dirty="0"/>
            </a:p>
            <a:p>
              <a:pPr>
                <a:lnSpc>
                  <a:spcPct val="90000"/>
                </a:lnSpc>
                <a:spcBef>
                  <a:spcPts val="300"/>
                </a:spcBef>
              </a:pPr>
              <a:r>
                <a:rPr lang="en-US" sz="900" dirty="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rPr>
                <a:t>N. Cross - UK</a:t>
              </a:r>
              <a:endParaRPr sz="1350" dirty="0"/>
            </a:p>
          </p:txBody>
        </p:sp>
      </p:grpSp>
      <p:pic>
        <p:nvPicPr>
          <p:cNvPr id="420" name="Google Shape;420;g2ddf733999d_0_106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223326">
            <a:off x="3493060" y="2695806"/>
            <a:ext cx="2157879" cy="1023650"/>
          </a:xfrm>
          <a:prstGeom prst="rect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635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421" name="Google Shape;421;g2ddf733999d_0_106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rot="-533882">
            <a:off x="493375" y="3083782"/>
            <a:ext cx="3189447" cy="22019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6955E270-A9E6-A11F-B279-EDED23395F6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79512" y="1422206"/>
            <a:ext cx="3119840" cy="1019786"/>
          </a:xfrm>
          <a:prstGeom prst="rect">
            <a:avLst/>
          </a:prstGeom>
        </p:spPr>
      </p:pic>
      <p:sp>
        <p:nvSpPr>
          <p:cNvPr id="4" name="Text Box 5">
            <a:extLst>
              <a:ext uri="{FF2B5EF4-FFF2-40B4-BE49-F238E27FC236}">
                <a16:creationId xmlns:a16="http://schemas.microsoft.com/office/drawing/2014/main" id="{7EEF1A7F-A080-2B2A-8B09-FD1604F28E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7128" y="71739"/>
            <a:ext cx="3316480" cy="14081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2110" tIns="51054" rIns="102110" bIns="51054">
            <a:spAutoFit/>
          </a:bodyPr>
          <a:lstStyle/>
          <a:p>
            <a:pPr algn="ctr" defTabSz="872344">
              <a:lnSpc>
                <a:spcPts val="2393"/>
              </a:lnSpc>
            </a:pPr>
            <a:r>
              <a:rPr lang="en-US" altLang="it-IT" sz="900" b="1" dirty="0">
                <a:solidFill>
                  <a:srgbClr val="003366"/>
                </a:solidFill>
                <a:latin typeface="Cambria" pitchFamily="18" charset="0"/>
                <a:cs typeface="Arial" charset="0"/>
              </a:rPr>
              <a:t>Undicesima Giornata Fiorentina</a:t>
            </a:r>
          </a:p>
          <a:p>
            <a:pPr algn="ctr" defTabSz="872344">
              <a:lnSpc>
                <a:spcPts val="2393"/>
              </a:lnSpc>
            </a:pPr>
            <a:r>
              <a:rPr lang="en-US" altLang="it-IT" sz="900" b="1" dirty="0">
                <a:solidFill>
                  <a:srgbClr val="003366"/>
                </a:solidFill>
                <a:latin typeface="Cambria" pitchFamily="18" charset="0"/>
                <a:cs typeface="Arial" charset="0"/>
              </a:rPr>
              <a:t> dedicata ai pazienti con malattie </a:t>
            </a:r>
          </a:p>
          <a:p>
            <a:pPr algn="ctr" defTabSz="872344">
              <a:lnSpc>
                <a:spcPts val="2393"/>
              </a:lnSpc>
            </a:pPr>
            <a:r>
              <a:rPr lang="en-US" altLang="it-IT" sz="900" b="1" dirty="0">
                <a:solidFill>
                  <a:srgbClr val="003366"/>
                </a:solidFill>
                <a:latin typeface="Cambria" pitchFamily="18" charset="0"/>
                <a:cs typeface="Arial" charset="0"/>
              </a:rPr>
              <a:t>mieloproliferative croniche</a:t>
            </a:r>
          </a:p>
          <a:p>
            <a:pPr algn="ctr" defTabSz="872344">
              <a:lnSpc>
                <a:spcPct val="90000"/>
              </a:lnSpc>
            </a:pPr>
            <a:endParaRPr lang="it-IT" altLang="it-IT" sz="900" b="1" dirty="0">
              <a:solidFill>
                <a:srgbClr val="003366"/>
              </a:solidFill>
              <a:latin typeface="Cambria" pitchFamily="18" charset="0"/>
              <a:cs typeface="Arial" charset="0"/>
            </a:endParaRPr>
          </a:p>
          <a:p>
            <a:pPr algn="ctr" defTabSz="872344">
              <a:lnSpc>
                <a:spcPts val="2393"/>
              </a:lnSpc>
            </a:pPr>
            <a:r>
              <a:rPr lang="en-US" altLang="it-IT" sz="900" b="1" dirty="0">
                <a:solidFill>
                  <a:srgbClr val="003366"/>
                </a:solidFill>
                <a:latin typeface="Cambria" pitchFamily="18" charset="0"/>
                <a:cs typeface="Arial" charset="0"/>
              </a:rPr>
              <a:t>Sabato 17 maggio 2025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Google Shape;132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30158" y="2685296"/>
            <a:ext cx="1235375" cy="1906097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8"/>
          <p:cNvSpPr txBox="1">
            <a:spLocks noGrp="1"/>
          </p:cNvSpPr>
          <p:nvPr>
            <p:ph type="title"/>
          </p:nvPr>
        </p:nvSpPr>
        <p:spPr>
          <a:xfrm>
            <a:off x="2626978" y="832887"/>
            <a:ext cx="4109085" cy="42511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9525" rIns="0" bIns="0" rtlCol="0" anchor="t" anchorCtr="0">
            <a:spAutoFit/>
          </a:bodyPr>
          <a:lstStyle/>
          <a:p>
            <a:pPr marL="9525"/>
            <a:r>
              <a:rPr lang="en-US" sz="2700" dirty="0"/>
              <a:t>Che cos’è uno studio clinico?</a:t>
            </a:r>
            <a:endParaRPr sz="2700" dirty="0"/>
          </a:p>
        </p:txBody>
      </p:sp>
      <p:sp>
        <p:nvSpPr>
          <p:cNvPr id="134" name="Google Shape;134;p8"/>
          <p:cNvSpPr txBox="1"/>
          <p:nvPr/>
        </p:nvSpPr>
        <p:spPr>
          <a:xfrm>
            <a:off x="1530000" y="1230257"/>
            <a:ext cx="6084000" cy="16600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525" rIns="0" bIns="0" anchor="t" anchorCtr="0">
            <a:spAutoFit/>
          </a:bodyPr>
          <a:lstStyle/>
          <a:p>
            <a:pPr marL="9525" marR="3810" algn="ctr">
              <a:lnSpc>
                <a:spcPct val="150000"/>
              </a:lnSpc>
            </a:pPr>
            <a:r>
              <a:rPr lang="en-US" sz="1650" dirty="0">
                <a:solidFill>
                  <a:srgbClr val="1F487C"/>
                </a:solidFill>
                <a:latin typeface="Calibri"/>
                <a:ea typeface="Calibri"/>
                <a:cs typeface="Calibri"/>
                <a:sym typeface="Calibri"/>
              </a:rPr>
              <a:t>Uno studio clinico (</a:t>
            </a:r>
            <a:r>
              <a:rPr lang="en-US" sz="1650" i="1" dirty="0">
                <a:solidFill>
                  <a:srgbClr val="1F487C"/>
                </a:solidFill>
                <a:latin typeface="Calibri"/>
                <a:ea typeface="Calibri"/>
                <a:cs typeface="Calibri"/>
                <a:sym typeface="Calibri"/>
              </a:rPr>
              <a:t>clinical trial</a:t>
            </a:r>
            <a:r>
              <a:rPr lang="en-US" sz="1650" dirty="0">
                <a:solidFill>
                  <a:srgbClr val="1F487C"/>
                </a:solidFill>
                <a:latin typeface="Calibri"/>
                <a:ea typeface="Calibri"/>
                <a:cs typeface="Calibri"/>
                <a:sym typeface="Calibri"/>
              </a:rPr>
              <a:t>) è una ricerca medica condotta con lo scopo  di raccogliere dati sulla </a:t>
            </a:r>
            <a:r>
              <a:rPr lang="en-US" sz="1650" b="1" dirty="0">
                <a:solidFill>
                  <a:srgbClr val="1F487C"/>
                </a:solidFill>
                <a:latin typeface="Calibri"/>
                <a:ea typeface="Calibri"/>
                <a:cs typeface="Calibri"/>
                <a:sym typeface="Calibri"/>
              </a:rPr>
              <a:t>SICUREZZA </a:t>
            </a:r>
            <a:r>
              <a:rPr lang="en-US" sz="1650" dirty="0">
                <a:solidFill>
                  <a:srgbClr val="1F487C"/>
                </a:solidFill>
                <a:latin typeface="Calibri"/>
                <a:ea typeface="Calibri"/>
                <a:cs typeface="Calibri"/>
                <a:sym typeface="Calibri"/>
              </a:rPr>
              <a:t>e sull'</a:t>
            </a:r>
            <a:r>
              <a:rPr lang="en-US" sz="1650" b="1" dirty="0">
                <a:solidFill>
                  <a:srgbClr val="1F487C"/>
                </a:solidFill>
                <a:latin typeface="Calibri"/>
                <a:ea typeface="Calibri"/>
                <a:cs typeface="Calibri"/>
                <a:sym typeface="Calibri"/>
              </a:rPr>
              <a:t>EFFICACIA </a:t>
            </a:r>
            <a:r>
              <a:rPr lang="en-US" sz="1650" dirty="0">
                <a:solidFill>
                  <a:srgbClr val="1F487C"/>
                </a:solidFill>
                <a:latin typeface="Calibri"/>
                <a:ea typeface="Calibri"/>
                <a:cs typeface="Calibri"/>
                <a:sym typeface="Calibri"/>
              </a:rPr>
              <a:t>di nuovi farmaci.</a:t>
            </a:r>
            <a:endParaRPr sz="1650" dirty="0">
              <a:latin typeface="Calibri"/>
              <a:ea typeface="Calibri"/>
              <a:cs typeface="Calibri"/>
              <a:sym typeface="Calibri"/>
            </a:endParaRPr>
          </a:p>
          <a:p>
            <a:pPr>
              <a:spcBef>
                <a:spcPts val="23"/>
              </a:spcBef>
            </a:pPr>
            <a:endParaRPr sz="1650" dirty="0">
              <a:latin typeface="Calibri"/>
              <a:ea typeface="Calibri"/>
              <a:cs typeface="Calibri"/>
              <a:sym typeface="Calibri"/>
            </a:endParaRPr>
          </a:p>
          <a:p>
            <a:pPr marL="1722596"/>
            <a:r>
              <a:rPr lang="en-US" sz="1650" dirty="0">
                <a:solidFill>
                  <a:srgbClr val="1F487C"/>
                </a:solidFill>
                <a:latin typeface="Calibri"/>
                <a:ea typeface="Calibri"/>
                <a:cs typeface="Calibri"/>
                <a:sym typeface="Calibri"/>
              </a:rPr>
              <a:t>Si distinguono due tipi di studi clinici</a:t>
            </a:r>
            <a:endParaRPr sz="165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" name="Google Shape;135;p8"/>
          <p:cNvSpPr txBox="1"/>
          <p:nvPr/>
        </p:nvSpPr>
        <p:spPr>
          <a:xfrm>
            <a:off x="2616130" y="3803719"/>
            <a:ext cx="1508850" cy="471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525" rIns="0" bIns="0" anchor="t" anchorCtr="0">
            <a:spAutoFit/>
          </a:bodyPr>
          <a:lstStyle/>
          <a:p>
            <a:pPr marL="9525" marR="3810" indent="-1428" algn="ctr"/>
            <a:r>
              <a:rPr lang="en-US" sz="1500" u="sng" dirty="0">
                <a:solidFill>
                  <a:srgbClr val="1F487C"/>
                </a:solidFill>
                <a:latin typeface="Calibri"/>
                <a:ea typeface="Calibri"/>
                <a:cs typeface="Calibri"/>
                <a:sym typeface="Calibri"/>
              </a:rPr>
              <a:t>Sperimentali </a:t>
            </a:r>
            <a:r>
              <a:rPr lang="en-US" sz="1500" dirty="0">
                <a:solidFill>
                  <a:srgbClr val="1F487C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500" dirty="0">
              <a:solidFill>
                <a:srgbClr val="1F487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525" marR="3810" indent="-1428" algn="ctr"/>
            <a:r>
              <a:rPr lang="en-US" sz="1500" dirty="0">
                <a:solidFill>
                  <a:srgbClr val="1F487C"/>
                </a:solidFill>
                <a:latin typeface="Calibri"/>
                <a:ea typeface="Calibri"/>
                <a:cs typeface="Calibri"/>
                <a:sym typeface="Calibri"/>
              </a:rPr>
              <a:t>(o  interventistici)</a:t>
            </a:r>
            <a:endParaRPr sz="15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Google Shape;136;p8"/>
          <p:cNvSpPr txBox="1"/>
          <p:nvPr/>
        </p:nvSpPr>
        <p:spPr>
          <a:xfrm>
            <a:off x="5524580" y="3803713"/>
            <a:ext cx="1131525" cy="24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525" rIns="0" bIns="0" anchor="t" anchorCtr="0">
            <a:spAutoFit/>
          </a:bodyPr>
          <a:lstStyle/>
          <a:p>
            <a:pPr marL="9525"/>
            <a:r>
              <a:rPr lang="en-US" sz="1500" u="sng" dirty="0">
                <a:solidFill>
                  <a:srgbClr val="1F487C"/>
                </a:solidFill>
                <a:latin typeface="Calibri"/>
                <a:ea typeface="Calibri"/>
                <a:cs typeface="Calibri"/>
                <a:sym typeface="Calibri"/>
              </a:rPr>
              <a:t>Osservazionali</a:t>
            </a:r>
            <a:endParaRPr sz="1500" dirty="0"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37" name="Google Shape;137;p8"/>
          <p:cNvGrpSpPr/>
          <p:nvPr/>
        </p:nvGrpSpPr>
        <p:grpSpPr>
          <a:xfrm>
            <a:off x="5803013" y="2995354"/>
            <a:ext cx="348138" cy="522446"/>
            <a:chOff x="7377176" y="2940430"/>
            <a:chExt cx="464184" cy="696595"/>
          </a:xfrm>
        </p:grpSpPr>
        <p:sp>
          <p:nvSpPr>
            <p:cNvPr id="138" name="Google Shape;138;p8"/>
            <p:cNvSpPr/>
            <p:nvPr/>
          </p:nvSpPr>
          <p:spPr>
            <a:xfrm>
              <a:off x="7377176" y="2940430"/>
              <a:ext cx="464184" cy="696595"/>
            </a:xfrm>
            <a:custGeom>
              <a:avLst/>
              <a:gdLst/>
              <a:ahLst/>
              <a:cxnLst/>
              <a:rect l="l" t="t" r="r" b="b"/>
              <a:pathLst>
                <a:path w="464184" h="696595" extrusionOk="0">
                  <a:moveTo>
                    <a:pt x="73532" y="0"/>
                  </a:moveTo>
                  <a:lnTo>
                    <a:pt x="0" y="43180"/>
                  </a:lnTo>
                  <a:lnTo>
                    <a:pt x="353568" y="644652"/>
                  </a:lnTo>
                  <a:lnTo>
                    <a:pt x="316738" y="666242"/>
                  </a:lnTo>
                  <a:lnTo>
                    <a:pt x="433450" y="696595"/>
                  </a:lnTo>
                  <a:lnTo>
                    <a:pt x="463803" y="579882"/>
                  </a:lnTo>
                  <a:lnTo>
                    <a:pt x="426974" y="601472"/>
                  </a:lnTo>
                  <a:lnTo>
                    <a:pt x="73532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1350"/>
            </a:p>
          </p:txBody>
        </p:sp>
        <p:sp>
          <p:nvSpPr>
            <p:cNvPr id="139" name="Google Shape;139;p8"/>
            <p:cNvSpPr/>
            <p:nvPr/>
          </p:nvSpPr>
          <p:spPr>
            <a:xfrm>
              <a:off x="7377176" y="2940430"/>
              <a:ext cx="464184" cy="696595"/>
            </a:xfrm>
            <a:custGeom>
              <a:avLst/>
              <a:gdLst/>
              <a:ahLst/>
              <a:cxnLst/>
              <a:rect l="l" t="t" r="r" b="b"/>
              <a:pathLst>
                <a:path w="464184" h="696595" extrusionOk="0">
                  <a:moveTo>
                    <a:pt x="316738" y="666242"/>
                  </a:moveTo>
                  <a:lnTo>
                    <a:pt x="353568" y="644652"/>
                  </a:lnTo>
                  <a:lnTo>
                    <a:pt x="0" y="43180"/>
                  </a:lnTo>
                  <a:lnTo>
                    <a:pt x="73532" y="0"/>
                  </a:lnTo>
                  <a:lnTo>
                    <a:pt x="426974" y="601472"/>
                  </a:lnTo>
                  <a:lnTo>
                    <a:pt x="463803" y="579882"/>
                  </a:lnTo>
                  <a:lnTo>
                    <a:pt x="433450" y="696595"/>
                  </a:lnTo>
                  <a:lnTo>
                    <a:pt x="316738" y="666242"/>
                  </a:lnTo>
                  <a:close/>
                </a:path>
              </a:pathLst>
            </a:custGeom>
            <a:noFill/>
            <a:ln w="25400" cap="flat" cmpd="sng">
              <a:solidFill>
                <a:srgbClr val="C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1350"/>
            </a:p>
          </p:txBody>
        </p:sp>
      </p:grpSp>
      <p:grpSp>
        <p:nvGrpSpPr>
          <p:cNvPr id="140" name="Google Shape;140;p8"/>
          <p:cNvGrpSpPr/>
          <p:nvPr/>
        </p:nvGrpSpPr>
        <p:grpSpPr>
          <a:xfrm>
            <a:off x="3324129" y="3016376"/>
            <a:ext cx="345757" cy="517208"/>
            <a:chOff x="4736972" y="2878835"/>
            <a:chExt cx="461009" cy="689610"/>
          </a:xfrm>
        </p:grpSpPr>
        <p:sp>
          <p:nvSpPr>
            <p:cNvPr id="141" name="Google Shape;141;p8"/>
            <p:cNvSpPr/>
            <p:nvPr/>
          </p:nvSpPr>
          <p:spPr>
            <a:xfrm>
              <a:off x="4736972" y="2878835"/>
              <a:ext cx="461009" cy="689610"/>
            </a:xfrm>
            <a:custGeom>
              <a:avLst/>
              <a:gdLst/>
              <a:ahLst/>
              <a:cxnLst/>
              <a:rect l="l" t="t" r="r" b="b"/>
              <a:pathLst>
                <a:path w="461010" h="689610" extrusionOk="0">
                  <a:moveTo>
                    <a:pt x="398017" y="0"/>
                  </a:moveTo>
                  <a:lnTo>
                    <a:pt x="31241" y="607949"/>
                  </a:lnTo>
                  <a:lnTo>
                    <a:pt x="0" y="589026"/>
                  </a:lnTo>
                  <a:lnTo>
                    <a:pt x="24764" y="689101"/>
                  </a:lnTo>
                  <a:lnTo>
                    <a:pt x="124840" y="664337"/>
                  </a:lnTo>
                  <a:lnTo>
                    <a:pt x="93599" y="645540"/>
                  </a:lnTo>
                  <a:lnTo>
                    <a:pt x="460501" y="37591"/>
                  </a:lnTo>
                  <a:lnTo>
                    <a:pt x="398017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1350"/>
            </a:p>
          </p:txBody>
        </p:sp>
        <p:sp>
          <p:nvSpPr>
            <p:cNvPr id="142" name="Google Shape;142;p8"/>
            <p:cNvSpPr/>
            <p:nvPr/>
          </p:nvSpPr>
          <p:spPr>
            <a:xfrm>
              <a:off x="4736972" y="2878835"/>
              <a:ext cx="461009" cy="689610"/>
            </a:xfrm>
            <a:custGeom>
              <a:avLst/>
              <a:gdLst/>
              <a:ahLst/>
              <a:cxnLst/>
              <a:rect l="l" t="t" r="r" b="b"/>
              <a:pathLst>
                <a:path w="461010" h="689610" extrusionOk="0">
                  <a:moveTo>
                    <a:pt x="0" y="589026"/>
                  </a:moveTo>
                  <a:lnTo>
                    <a:pt x="31241" y="607949"/>
                  </a:lnTo>
                  <a:lnTo>
                    <a:pt x="398017" y="0"/>
                  </a:lnTo>
                  <a:lnTo>
                    <a:pt x="460501" y="37591"/>
                  </a:lnTo>
                  <a:lnTo>
                    <a:pt x="93599" y="645540"/>
                  </a:lnTo>
                  <a:lnTo>
                    <a:pt x="124840" y="664337"/>
                  </a:lnTo>
                  <a:lnTo>
                    <a:pt x="24764" y="689101"/>
                  </a:lnTo>
                  <a:lnTo>
                    <a:pt x="0" y="589026"/>
                  </a:lnTo>
                  <a:close/>
                </a:path>
              </a:pathLst>
            </a:custGeom>
            <a:noFill/>
            <a:ln w="25400" cap="flat" cmpd="sng">
              <a:solidFill>
                <a:srgbClr val="C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1350"/>
            </a:p>
          </p:txBody>
        </p:sp>
      </p:grpSp>
      <p:sp>
        <p:nvSpPr>
          <p:cNvPr id="143" name="Google Shape;143;p8"/>
          <p:cNvSpPr/>
          <p:nvPr/>
        </p:nvSpPr>
        <p:spPr>
          <a:xfrm>
            <a:off x="2015680" y="4667440"/>
            <a:ext cx="2747009" cy="1022033"/>
          </a:xfrm>
          <a:custGeom>
            <a:avLst/>
            <a:gdLst/>
            <a:ahLst/>
            <a:cxnLst/>
            <a:rect l="l" t="t" r="r" b="b"/>
            <a:pathLst>
              <a:path w="3662679" h="1362710" extrusionOk="0">
                <a:moveTo>
                  <a:pt x="0" y="227076"/>
                </a:moveTo>
                <a:lnTo>
                  <a:pt x="4615" y="181329"/>
                </a:lnTo>
                <a:lnTo>
                  <a:pt x="17853" y="138713"/>
                </a:lnTo>
                <a:lnTo>
                  <a:pt x="38797" y="100142"/>
                </a:lnTo>
                <a:lnTo>
                  <a:pt x="66532" y="66532"/>
                </a:lnTo>
                <a:lnTo>
                  <a:pt x="100142" y="38797"/>
                </a:lnTo>
                <a:lnTo>
                  <a:pt x="138713" y="17853"/>
                </a:lnTo>
                <a:lnTo>
                  <a:pt x="181329" y="4615"/>
                </a:lnTo>
                <a:lnTo>
                  <a:pt x="227075" y="0"/>
                </a:lnTo>
                <a:lnTo>
                  <a:pt x="3435096" y="0"/>
                </a:lnTo>
                <a:lnTo>
                  <a:pt x="3480842" y="4615"/>
                </a:lnTo>
                <a:lnTo>
                  <a:pt x="3523458" y="17853"/>
                </a:lnTo>
                <a:lnTo>
                  <a:pt x="3562029" y="38797"/>
                </a:lnTo>
                <a:lnTo>
                  <a:pt x="3595639" y="66532"/>
                </a:lnTo>
                <a:lnTo>
                  <a:pt x="3623374" y="100142"/>
                </a:lnTo>
                <a:lnTo>
                  <a:pt x="3644318" y="138713"/>
                </a:lnTo>
                <a:lnTo>
                  <a:pt x="3657556" y="181329"/>
                </a:lnTo>
                <a:lnTo>
                  <a:pt x="3662172" y="227076"/>
                </a:lnTo>
                <a:lnTo>
                  <a:pt x="3662172" y="1135380"/>
                </a:lnTo>
                <a:lnTo>
                  <a:pt x="3657556" y="1181144"/>
                </a:lnTo>
                <a:lnTo>
                  <a:pt x="3644318" y="1223769"/>
                </a:lnTo>
                <a:lnTo>
                  <a:pt x="3623374" y="1262341"/>
                </a:lnTo>
                <a:lnTo>
                  <a:pt x="3595639" y="1295947"/>
                </a:lnTo>
                <a:lnTo>
                  <a:pt x="3562029" y="1323675"/>
                </a:lnTo>
                <a:lnTo>
                  <a:pt x="3523458" y="1344611"/>
                </a:lnTo>
                <a:lnTo>
                  <a:pt x="3480842" y="1357842"/>
                </a:lnTo>
                <a:lnTo>
                  <a:pt x="3435096" y="1362456"/>
                </a:lnTo>
                <a:lnTo>
                  <a:pt x="227075" y="1362456"/>
                </a:lnTo>
                <a:lnTo>
                  <a:pt x="181329" y="1357842"/>
                </a:lnTo>
                <a:lnTo>
                  <a:pt x="138713" y="1344611"/>
                </a:lnTo>
                <a:lnTo>
                  <a:pt x="100142" y="1323675"/>
                </a:lnTo>
                <a:lnTo>
                  <a:pt x="66532" y="1295947"/>
                </a:lnTo>
                <a:lnTo>
                  <a:pt x="38797" y="1262341"/>
                </a:lnTo>
                <a:lnTo>
                  <a:pt x="17853" y="1223769"/>
                </a:lnTo>
                <a:lnTo>
                  <a:pt x="4615" y="1181144"/>
                </a:lnTo>
                <a:lnTo>
                  <a:pt x="0" y="1135380"/>
                </a:lnTo>
                <a:lnTo>
                  <a:pt x="0" y="227076"/>
                </a:lnTo>
                <a:close/>
              </a:path>
            </a:pathLst>
          </a:custGeom>
          <a:noFill/>
          <a:ln w="25900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1350"/>
          </a:p>
        </p:txBody>
      </p:sp>
      <p:sp>
        <p:nvSpPr>
          <p:cNvPr id="144" name="Google Shape;144;p8"/>
          <p:cNvSpPr txBox="1"/>
          <p:nvPr/>
        </p:nvSpPr>
        <p:spPr>
          <a:xfrm>
            <a:off x="2212276" y="4746499"/>
            <a:ext cx="2352199" cy="8401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038" rIns="0" bIns="0" anchor="t" anchorCtr="0">
            <a:spAutoFit/>
          </a:bodyPr>
          <a:lstStyle/>
          <a:p>
            <a:pPr marL="9525" marR="3810" algn="ctr">
              <a:lnSpc>
                <a:spcPct val="100099"/>
              </a:lnSpc>
            </a:pPr>
            <a:r>
              <a:rPr lang="en-US" sz="1350" dirty="0">
                <a:solidFill>
                  <a:srgbClr val="1F487C"/>
                </a:solidFill>
                <a:latin typeface="Calibri"/>
                <a:ea typeface="Calibri"/>
                <a:cs typeface="Calibri"/>
                <a:sym typeface="Calibri"/>
              </a:rPr>
              <a:t>Presuppongono un’azione diretta  dei ricercatori </a:t>
            </a:r>
            <a:r>
              <a:rPr lang="en-US" sz="1350" dirty="0">
                <a:solidFill>
                  <a:srgbClr val="1F487C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⭢ </a:t>
            </a:r>
            <a:r>
              <a:rPr lang="en-US" sz="1350" dirty="0">
                <a:solidFill>
                  <a:srgbClr val="1F487C"/>
                </a:solidFill>
                <a:latin typeface="Calibri"/>
                <a:ea typeface="Calibri"/>
                <a:cs typeface="Calibri"/>
                <a:sym typeface="Calibri"/>
              </a:rPr>
              <a:t>ad esempio  attraverso la</a:t>
            </a:r>
            <a:endParaRPr sz="1350" dirty="0">
              <a:latin typeface="Calibri"/>
              <a:ea typeface="Calibri"/>
              <a:cs typeface="Calibri"/>
              <a:sym typeface="Calibri"/>
            </a:endParaRPr>
          </a:p>
          <a:p>
            <a:pPr algn="ctr"/>
            <a:r>
              <a:rPr lang="en-US" sz="1350" i="1" dirty="0">
                <a:solidFill>
                  <a:srgbClr val="1F487C"/>
                </a:solidFill>
                <a:latin typeface="Calibri"/>
                <a:ea typeface="Calibri"/>
                <a:cs typeface="Calibri"/>
                <a:sym typeface="Calibri"/>
              </a:rPr>
              <a:t>somministrazione di farmaci</a:t>
            </a:r>
            <a:endParaRPr sz="135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" name="Google Shape;145;p8"/>
          <p:cNvSpPr/>
          <p:nvPr/>
        </p:nvSpPr>
        <p:spPr>
          <a:xfrm>
            <a:off x="5001196" y="4667440"/>
            <a:ext cx="2800350" cy="986790"/>
          </a:xfrm>
          <a:custGeom>
            <a:avLst/>
            <a:gdLst/>
            <a:ahLst/>
            <a:cxnLst/>
            <a:rect l="l" t="t" r="r" b="b"/>
            <a:pathLst>
              <a:path w="3733800" h="1315720" extrusionOk="0">
                <a:moveTo>
                  <a:pt x="0" y="219202"/>
                </a:moveTo>
                <a:lnTo>
                  <a:pt x="5790" y="168950"/>
                </a:lnTo>
                <a:lnTo>
                  <a:pt x="22285" y="122816"/>
                </a:lnTo>
                <a:lnTo>
                  <a:pt x="48165" y="82115"/>
                </a:lnTo>
                <a:lnTo>
                  <a:pt x="82115" y="48165"/>
                </a:lnTo>
                <a:lnTo>
                  <a:pt x="122816" y="22285"/>
                </a:lnTo>
                <a:lnTo>
                  <a:pt x="168950" y="5790"/>
                </a:lnTo>
                <a:lnTo>
                  <a:pt x="219202" y="0"/>
                </a:lnTo>
                <a:lnTo>
                  <a:pt x="3514598" y="0"/>
                </a:lnTo>
                <a:lnTo>
                  <a:pt x="3564849" y="5790"/>
                </a:lnTo>
                <a:lnTo>
                  <a:pt x="3610983" y="22285"/>
                </a:lnTo>
                <a:lnTo>
                  <a:pt x="3651684" y="48165"/>
                </a:lnTo>
                <a:lnTo>
                  <a:pt x="3685634" y="82115"/>
                </a:lnTo>
                <a:lnTo>
                  <a:pt x="3711514" y="122816"/>
                </a:lnTo>
                <a:lnTo>
                  <a:pt x="3728009" y="168950"/>
                </a:lnTo>
                <a:lnTo>
                  <a:pt x="3733800" y="219202"/>
                </a:lnTo>
                <a:lnTo>
                  <a:pt x="3733800" y="1096010"/>
                </a:lnTo>
                <a:lnTo>
                  <a:pt x="3728009" y="1146269"/>
                </a:lnTo>
                <a:lnTo>
                  <a:pt x="3711514" y="1192407"/>
                </a:lnTo>
                <a:lnTo>
                  <a:pt x="3685634" y="1233107"/>
                </a:lnTo>
                <a:lnTo>
                  <a:pt x="3651684" y="1267054"/>
                </a:lnTo>
                <a:lnTo>
                  <a:pt x="3610983" y="1292931"/>
                </a:lnTo>
                <a:lnTo>
                  <a:pt x="3564849" y="1309422"/>
                </a:lnTo>
                <a:lnTo>
                  <a:pt x="3514598" y="1315212"/>
                </a:lnTo>
                <a:lnTo>
                  <a:pt x="219202" y="1315212"/>
                </a:lnTo>
                <a:lnTo>
                  <a:pt x="168950" y="1309422"/>
                </a:lnTo>
                <a:lnTo>
                  <a:pt x="122816" y="1292931"/>
                </a:lnTo>
                <a:lnTo>
                  <a:pt x="82115" y="1267054"/>
                </a:lnTo>
                <a:lnTo>
                  <a:pt x="48165" y="1233107"/>
                </a:lnTo>
                <a:lnTo>
                  <a:pt x="22285" y="1192407"/>
                </a:lnTo>
                <a:lnTo>
                  <a:pt x="5790" y="1146269"/>
                </a:lnTo>
                <a:lnTo>
                  <a:pt x="0" y="1096010"/>
                </a:lnTo>
                <a:lnTo>
                  <a:pt x="0" y="219202"/>
                </a:lnTo>
                <a:close/>
              </a:path>
            </a:pathLst>
          </a:custGeom>
          <a:noFill/>
          <a:ln w="25900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1350"/>
          </a:p>
        </p:txBody>
      </p:sp>
      <p:sp>
        <p:nvSpPr>
          <p:cNvPr id="146" name="Google Shape;146;p8"/>
          <p:cNvSpPr txBox="1"/>
          <p:nvPr/>
        </p:nvSpPr>
        <p:spPr>
          <a:xfrm>
            <a:off x="5147882" y="4728686"/>
            <a:ext cx="2504122" cy="8406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525" rIns="0" bIns="0" anchor="t" anchorCtr="0">
            <a:spAutoFit/>
          </a:bodyPr>
          <a:lstStyle/>
          <a:p>
            <a:pPr marL="9525" marR="3810" algn="ctr"/>
            <a:r>
              <a:rPr lang="en-US" sz="1350" dirty="0">
                <a:solidFill>
                  <a:srgbClr val="1F487C"/>
                </a:solidFill>
                <a:latin typeface="Calibri"/>
                <a:ea typeface="Calibri"/>
                <a:cs typeface="Calibri"/>
                <a:sym typeface="Calibri"/>
              </a:rPr>
              <a:t>Presuppongono la raccolta da parte  dei ricercatori di dati su farmaci già  approvati e utilizzati nella normale  pratica clinica</a:t>
            </a:r>
            <a:endParaRPr sz="135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7" name="Google Shape;147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28676" y="2816352"/>
            <a:ext cx="1508759" cy="1679066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109;p1" descr="AOUC_cmyk">
            <a:extLst>
              <a:ext uri="{FF2B5EF4-FFF2-40B4-BE49-F238E27FC236}">
                <a16:creationId xmlns:a16="http://schemas.microsoft.com/office/drawing/2014/main" id="{A4A25463-A63D-7DA4-CDDE-A0317334E5B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70749" y="205464"/>
            <a:ext cx="937611" cy="414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10;p1" descr="Macintosh HD:Users:fraepi:Dropbox:Lavoro:Loghi e Carte Intestate:LOGO UNIFI.pdf">
            <a:extLst>
              <a:ext uri="{FF2B5EF4-FFF2-40B4-BE49-F238E27FC236}">
                <a16:creationId xmlns:a16="http://schemas.microsoft.com/office/drawing/2014/main" id="{FCC9D269-8A05-070D-8300-B45C50F9F3FB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339752" y="205464"/>
            <a:ext cx="743901" cy="43208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 Box 5">
            <a:extLst>
              <a:ext uri="{FF2B5EF4-FFF2-40B4-BE49-F238E27FC236}">
                <a16:creationId xmlns:a16="http://schemas.microsoft.com/office/drawing/2014/main" id="{5C685C41-5921-095B-6ADC-EA30BA9D1C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453336"/>
            <a:ext cx="684076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2110" tIns="51054" rIns="102110" bIns="51054">
            <a:spAutoFit/>
          </a:bodyPr>
          <a:lstStyle/>
          <a:p>
            <a:pPr defTabSz="872344">
              <a:lnSpc>
                <a:spcPts val="2393"/>
              </a:lnSpc>
            </a:pPr>
            <a:r>
              <a:rPr lang="en-US" altLang="it-IT" sz="1000" b="1" dirty="0">
                <a:solidFill>
                  <a:srgbClr val="003366"/>
                </a:solidFill>
                <a:latin typeface="Cambria" pitchFamily="18" charset="0"/>
                <a:cs typeface="Arial" charset="0"/>
              </a:rPr>
              <a:t>Undicesima Giornata Fiorentina dedicata ai pazienti con malattie mieloproliferative croniche</a:t>
            </a:r>
          </a:p>
          <a:p>
            <a:pPr defTabSz="872344">
              <a:lnSpc>
                <a:spcPct val="90000"/>
              </a:lnSpc>
            </a:pPr>
            <a:endParaRPr lang="it-IT" altLang="it-IT" sz="1700" b="1" dirty="0">
              <a:solidFill>
                <a:srgbClr val="003366"/>
              </a:solidFill>
              <a:latin typeface="Cambria" pitchFamily="18" charset="0"/>
              <a:cs typeface="Arial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C47978-E5BA-C0A5-F1ED-976A070938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Box 5">
            <a:extLst>
              <a:ext uri="{FF2B5EF4-FFF2-40B4-BE49-F238E27FC236}">
                <a16:creationId xmlns:a16="http://schemas.microsoft.com/office/drawing/2014/main" id="{5418F54E-7E4E-A622-6481-DB4F1A04C4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453336"/>
            <a:ext cx="684076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2110" tIns="51054" rIns="102110" bIns="51054">
            <a:spAutoFit/>
          </a:bodyPr>
          <a:lstStyle/>
          <a:p>
            <a:pPr defTabSz="872344">
              <a:lnSpc>
                <a:spcPts val="2393"/>
              </a:lnSpc>
            </a:pPr>
            <a:r>
              <a:rPr lang="en-US" altLang="it-IT" sz="1000" b="1" dirty="0">
                <a:solidFill>
                  <a:srgbClr val="003366"/>
                </a:solidFill>
                <a:latin typeface="Cambria" pitchFamily="18" charset="0"/>
                <a:cs typeface="Arial" charset="0"/>
              </a:rPr>
              <a:t>Undicesima Giornata Fiorentina dedicata ai pazienti con malattie mieloproliferative croniche</a:t>
            </a:r>
          </a:p>
          <a:p>
            <a:pPr defTabSz="872344">
              <a:lnSpc>
                <a:spcPct val="90000"/>
              </a:lnSpc>
            </a:pPr>
            <a:endParaRPr lang="it-IT" altLang="it-IT" sz="1700" b="1" dirty="0">
              <a:solidFill>
                <a:srgbClr val="003366"/>
              </a:solidFill>
              <a:latin typeface="Cambria" pitchFamily="18" charset="0"/>
              <a:cs typeface="Arial" charset="0"/>
            </a:endParaRPr>
          </a:p>
        </p:txBody>
      </p:sp>
      <p:pic>
        <p:nvPicPr>
          <p:cNvPr id="2" name="Google Shape;109;p1" descr="AOUC_cmyk">
            <a:extLst>
              <a:ext uri="{FF2B5EF4-FFF2-40B4-BE49-F238E27FC236}">
                <a16:creationId xmlns:a16="http://schemas.microsoft.com/office/drawing/2014/main" id="{BF1D36AE-2A5A-2EF3-8AD5-C0BB6B61D87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0749" y="205464"/>
            <a:ext cx="937611" cy="414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10;p1" descr="Macintosh HD:Users:fraepi:Dropbox:Lavoro:Loghi e Carte Intestate:LOGO UNIFI.pdf">
            <a:extLst>
              <a:ext uri="{FF2B5EF4-FFF2-40B4-BE49-F238E27FC236}">
                <a16:creationId xmlns:a16="http://schemas.microsoft.com/office/drawing/2014/main" id="{BA7C2BD6-C4A4-40EB-D9FB-E2E57E3461C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339752" y="205464"/>
            <a:ext cx="743901" cy="43208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133;p8">
            <a:extLst>
              <a:ext uri="{FF2B5EF4-FFF2-40B4-BE49-F238E27FC236}">
                <a16:creationId xmlns:a16="http://schemas.microsoft.com/office/drawing/2014/main" id="{3686D683-4EE6-8FD8-880D-333F599B0FD6}"/>
              </a:ext>
            </a:extLst>
          </p:cNvPr>
          <p:cNvSpPr txBox="1">
            <a:spLocks/>
          </p:cNvSpPr>
          <p:nvPr/>
        </p:nvSpPr>
        <p:spPr>
          <a:xfrm>
            <a:off x="1342813" y="836712"/>
            <a:ext cx="6194620" cy="42511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9525" rIns="0" bIns="0" rtlCol="0" anchor="t" anchorCtr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9525"/>
            <a:r>
              <a:rPr lang="it-IT" sz="2700" b="1" dirty="0">
                <a:solidFill>
                  <a:srgbClr val="C00000"/>
                </a:solidFill>
              </a:rPr>
              <a:t>Cosa chiedere ad un farmaco «nuovo»?</a:t>
            </a:r>
          </a:p>
        </p:txBody>
      </p:sp>
      <p:sp>
        <p:nvSpPr>
          <p:cNvPr id="5" name="Google Shape;159;p6">
            <a:extLst>
              <a:ext uri="{FF2B5EF4-FFF2-40B4-BE49-F238E27FC236}">
                <a16:creationId xmlns:a16="http://schemas.microsoft.com/office/drawing/2014/main" id="{160F2741-AA9C-578F-E3D6-4526AA91DAD4}"/>
              </a:ext>
            </a:extLst>
          </p:cNvPr>
          <p:cNvSpPr txBox="1">
            <a:spLocks/>
          </p:cNvSpPr>
          <p:nvPr/>
        </p:nvSpPr>
        <p:spPr>
          <a:xfrm>
            <a:off x="839554" y="1779777"/>
            <a:ext cx="8304446" cy="402336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45700" rIns="0" bIns="45700" rtlCol="0" anchor="t" anchorCtr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lnSpc>
                <a:spcPct val="90000"/>
              </a:lnSpc>
              <a:spcBef>
                <a:spcPts val="0"/>
              </a:spcBef>
              <a:buSzPts val="2000"/>
              <a:buFont typeface="Arial" panose="020B0604020202020204" pitchFamily="34" charset="0"/>
              <a:buChar char="•"/>
            </a:pPr>
            <a:r>
              <a:rPr lang="it-IT" sz="1650" dirty="0">
                <a:solidFill>
                  <a:schemeClr val="tx1"/>
                </a:solidFill>
              </a:rPr>
              <a:t>Di essere </a:t>
            </a:r>
            <a:r>
              <a:rPr lang="it-IT" sz="1650" b="1" dirty="0">
                <a:solidFill>
                  <a:schemeClr val="tx2"/>
                </a:solidFill>
              </a:rPr>
              <a:t>più efficace </a:t>
            </a:r>
            <a:r>
              <a:rPr lang="it-IT" sz="1650" dirty="0">
                <a:solidFill>
                  <a:schemeClr val="tx1"/>
                </a:solidFill>
              </a:rPr>
              <a:t>delle terapie attuali:</a:t>
            </a:r>
            <a:endParaRPr lang="it-IT" sz="1650" b="1" dirty="0">
              <a:solidFill>
                <a:schemeClr val="tx1"/>
              </a:solidFill>
            </a:endParaRPr>
          </a:p>
          <a:p>
            <a:pPr marL="285750" indent="-285750" algn="l">
              <a:lnSpc>
                <a:spcPct val="90000"/>
              </a:lnSpc>
              <a:spcBef>
                <a:spcPts val="0"/>
              </a:spcBef>
              <a:buSzPts val="2000"/>
              <a:buFont typeface="Arial" panose="020B0604020202020204" pitchFamily="34" charset="0"/>
              <a:buChar char="•"/>
            </a:pPr>
            <a:endParaRPr lang="it-IT" sz="1650" b="1" dirty="0">
              <a:solidFill>
                <a:srgbClr val="002060"/>
              </a:solidFill>
            </a:endParaRPr>
          </a:p>
          <a:p>
            <a:pPr marL="285750" indent="-285750" algn="l">
              <a:lnSpc>
                <a:spcPct val="90000"/>
              </a:lnSpc>
              <a:spcBef>
                <a:spcPts val="0"/>
              </a:spcBef>
              <a:buSzPts val="2000"/>
              <a:buFont typeface="Arial" panose="020B0604020202020204" pitchFamily="34" charset="0"/>
              <a:buChar char="•"/>
            </a:pPr>
            <a:endParaRPr lang="it-IT" sz="1650" b="1" dirty="0">
              <a:solidFill>
                <a:srgbClr val="002060"/>
              </a:solidFill>
            </a:endParaRPr>
          </a:p>
          <a:p>
            <a:pPr marL="285750" indent="-285750" algn="l">
              <a:lnSpc>
                <a:spcPct val="90000"/>
              </a:lnSpc>
              <a:spcBef>
                <a:spcPts val="0"/>
              </a:spcBef>
              <a:buSzPts val="2000"/>
              <a:buFont typeface="Arial" panose="020B0604020202020204" pitchFamily="34" charset="0"/>
              <a:buChar char="•"/>
            </a:pPr>
            <a:endParaRPr lang="it-IT" sz="1650" b="1" dirty="0">
              <a:solidFill>
                <a:srgbClr val="002060"/>
              </a:solidFill>
            </a:endParaRPr>
          </a:p>
          <a:p>
            <a:pPr marL="285750" indent="-285750" algn="l">
              <a:lnSpc>
                <a:spcPct val="90000"/>
              </a:lnSpc>
              <a:spcBef>
                <a:spcPts val="0"/>
              </a:spcBef>
              <a:buSzPts val="2000"/>
              <a:buFont typeface="Arial" panose="020B0604020202020204" pitchFamily="34" charset="0"/>
              <a:buChar char="•"/>
            </a:pPr>
            <a:endParaRPr lang="it-IT" sz="1650" b="1" dirty="0">
              <a:solidFill>
                <a:srgbClr val="002060"/>
              </a:solidFill>
            </a:endParaRPr>
          </a:p>
          <a:p>
            <a:pPr marL="285750" indent="-285750" algn="l">
              <a:lnSpc>
                <a:spcPct val="90000"/>
              </a:lnSpc>
              <a:spcBef>
                <a:spcPts val="0"/>
              </a:spcBef>
              <a:buSzPts val="2000"/>
              <a:buFont typeface="Arial" panose="020B0604020202020204" pitchFamily="34" charset="0"/>
              <a:buChar char="•"/>
            </a:pPr>
            <a:endParaRPr lang="it-IT" sz="1650" b="1" dirty="0">
              <a:solidFill>
                <a:srgbClr val="002060"/>
              </a:solidFill>
            </a:endParaRPr>
          </a:p>
          <a:p>
            <a:pPr marL="285750" indent="-285750" algn="l">
              <a:lnSpc>
                <a:spcPct val="90000"/>
              </a:lnSpc>
              <a:spcBef>
                <a:spcPts val="0"/>
              </a:spcBef>
              <a:buSzPts val="2000"/>
              <a:buFont typeface="Arial" panose="020B0604020202020204" pitchFamily="34" charset="0"/>
              <a:buChar char="•"/>
            </a:pPr>
            <a:r>
              <a:rPr lang="it-IT" sz="1650" dirty="0">
                <a:solidFill>
                  <a:schemeClr val="tx1"/>
                </a:solidFill>
              </a:rPr>
              <a:t>Di portare </a:t>
            </a:r>
            <a:r>
              <a:rPr lang="it-IT" sz="1650" b="1" dirty="0">
                <a:solidFill>
                  <a:schemeClr val="tx2"/>
                </a:solidFill>
              </a:rPr>
              <a:t>vantaggi aggiuntivi </a:t>
            </a:r>
            <a:r>
              <a:rPr lang="it-IT" sz="1650" dirty="0">
                <a:solidFill>
                  <a:schemeClr val="tx1"/>
                </a:solidFill>
              </a:rPr>
              <a:t>rispetto alle terapie attuali:</a:t>
            </a:r>
          </a:p>
          <a:p>
            <a:pPr marL="285750" indent="-285750" algn="l">
              <a:lnSpc>
                <a:spcPct val="90000"/>
              </a:lnSpc>
              <a:spcBef>
                <a:spcPts val="0"/>
              </a:spcBef>
              <a:buSzPts val="2000"/>
              <a:buFont typeface="Arial" panose="020B0604020202020204" pitchFamily="34" charset="0"/>
              <a:buChar char="•"/>
            </a:pPr>
            <a:endParaRPr lang="it-IT" sz="1650" dirty="0">
              <a:solidFill>
                <a:srgbClr val="002060"/>
              </a:solidFill>
            </a:endParaRPr>
          </a:p>
          <a:p>
            <a:pPr marL="285750" indent="-285750" algn="l">
              <a:lnSpc>
                <a:spcPct val="90000"/>
              </a:lnSpc>
              <a:spcBef>
                <a:spcPts val="0"/>
              </a:spcBef>
              <a:buSzPts val="2000"/>
              <a:buFont typeface="Arial" panose="020B0604020202020204" pitchFamily="34" charset="0"/>
              <a:buChar char="•"/>
            </a:pPr>
            <a:endParaRPr lang="it-IT" sz="1650" dirty="0">
              <a:solidFill>
                <a:srgbClr val="002060"/>
              </a:solidFill>
            </a:endParaRPr>
          </a:p>
          <a:p>
            <a:pPr marL="285750" indent="-285750" algn="l">
              <a:lnSpc>
                <a:spcPct val="90000"/>
              </a:lnSpc>
              <a:spcBef>
                <a:spcPts val="0"/>
              </a:spcBef>
              <a:buSzPts val="2000"/>
              <a:buFont typeface="Arial" panose="020B0604020202020204" pitchFamily="34" charset="0"/>
              <a:buChar char="•"/>
            </a:pPr>
            <a:endParaRPr lang="it-IT" sz="1650" dirty="0">
              <a:solidFill>
                <a:srgbClr val="002060"/>
              </a:solidFill>
            </a:endParaRPr>
          </a:p>
          <a:p>
            <a:pPr marL="285750" indent="-285750" algn="l">
              <a:lnSpc>
                <a:spcPct val="90000"/>
              </a:lnSpc>
              <a:spcBef>
                <a:spcPts val="0"/>
              </a:spcBef>
              <a:buSzPts val="2000"/>
              <a:buFont typeface="Arial" panose="020B0604020202020204" pitchFamily="34" charset="0"/>
              <a:buChar char="•"/>
            </a:pPr>
            <a:endParaRPr lang="it-IT" sz="1650" dirty="0">
              <a:solidFill>
                <a:srgbClr val="002060"/>
              </a:solidFill>
            </a:endParaRPr>
          </a:p>
          <a:p>
            <a:pPr marL="285750" indent="-285750" algn="l">
              <a:lnSpc>
                <a:spcPct val="90000"/>
              </a:lnSpc>
              <a:spcBef>
                <a:spcPts val="0"/>
              </a:spcBef>
              <a:buSzPts val="2000"/>
              <a:buFont typeface="Arial" panose="020B0604020202020204" pitchFamily="34" charset="0"/>
              <a:buChar char="•"/>
            </a:pPr>
            <a:endParaRPr lang="it-IT" sz="1650" dirty="0">
              <a:solidFill>
                <a:srgbClr val="002060"/>
              </a:solidFill>
            </a:endParaRPr>
          </a:p>
          <a:p>
            <a:pPr marL="285750" indent="-285750" algn="l">
              <a:lnSpc>
                <a:spcPct val="90000"/>
              </a:lnSpc>
              <a:spcBef>
                <a:spcPts val="0"/>
              </a:spcBef>
              <a:buSzPts val="2000"/>
              <a:buFont typeface="Arial" panose="020B0604020202020204" pitchFamily="34" charset="0"/>
              <a:buChar char="•"/>
            </a:pPr>
            <a:r>
              <a:rPr lang="it-IT" sz="1650" dirty="0">
                <a:solidFill>
                  <a:schemeClr val="tx1"/>
                </a:solidFill>
              </a:rPr>
              <a:t>Di avere </a:t>
            </a:r>
            <a:r>
              <a:rPr lang="it-IT" sz="1650" b="1" dirty="0">
                <a:solidFill>
                  <a:schemeClr val="tx2"/>
                </a:solidFill>
              </a:rPr>
              <a:t>effetti collaterali</a:t>
            </a:r>
            <a:r>
              <a:rPr lang="it-IT" sz="1650" dirty="0">
                <a:solidFill>
                  <a:schemeClr val="tx2"/>
                </a:solidFill>
              </a:rPr>
              <a:t> </a:t>
            </a:r>
            <a:r>
              <a:rPr lang="it-IT" sz="1650" dirty="0">
                <a:solidFill>
                  <a:schemeClr val="tx1"/>
                </a:solidFill>
              </a:rPr>
              <a:t>minori / diversi rispetto alle terapie attuali.</a:t>
            </a:r>
          </a:p>
          <a:p>
            <a:pPr algn="l">
              <a:lnSpc>
                <a:spcPct val="90000"/>
              </a:lnSpc>
              <a:spcBef>
                <a:spcPts val="1400"/>
              </a:spcBef>
              <a:buSzPts val="2000"/>
            </a:pPr>
            <a:endParaRPr lang="it-IT" sz="1650" dirty="0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9DB2F74A-5535-D635-F09A-433284C3BF53}"/>
              </a:ext>
            </a:extLst>
          </p:cNvPr>
          <p:cNvSpPr txBox="1"/>
          <p:nvPr/>
        </p:nvSpPr>
        <p:spPr>
          <a:xfrm>
            <a:off x="1115616" y="2060848"/>
            <a:ext cx="482453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it-IT" sz="1650" dirty="0"/>
              <a:t>Gestione del rischio trombotico</a:t>
            </a:r>
          </a:p>
          <a:p>
            <a:pPr marL="285750" indent="-285750">
              <a:buFontTx/>
              <a:buChar char="-"/>
            </a:pPr>
            <a:r>
              <a:rPr lang="it-IT" sz="1650" dirty="0"/>
              <a:t>Gestione dei sintomi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98C923A9-3A46-1C19-6D25-124B698D6FBF}"/>
              </a:ext>
            </a:extLst>
          </p:cNvPr>
          <p:cNvSpPr txBox="1"/>
          <p:nvPr/>
        </p:nvSpPr>
        <p:spPr>
          <a:xfrm>
            <a:off x="1093904" y="3514458"/>
            <a:ext cx="482453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it-IT" sz="1650" dirty="0"/>
              <a:t>Ridurre il rischio di evoluzione in mielofibrosi e/o leucemia mieloide acuta</a:t>
            </a:r>
          </a:p>
        </p:txBody>
      </p:sp>
    </p:spTree>
    <p:extLst>
      <p:ext uri="{BB962C8B-B14F-4D97-AF65-F5344CB8AC3E}">
        <p14:creationId xmlns:p14="http://schemas.microsoft.com/office/powerpoint/2010/main" val="2329820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10"/>
          <p:cNvSpPr txBox="1"/>
          <p:nvPr/>
        </p:nvSpPr>
        <p:spPr>
          <a:xfrm>
            <a:off x="305526" y="5328355"/>
            <a:ext cx="8532948" cy="854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it-IT" sz="165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5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 tutti i casi lo studio clinico viene condotto sulla base di un </a:t>
            </a:r>
            <a:r>
              <a:rPr lang="it-IT" sz="1650" b="1" dirty="0">
                <a:solidFill>
                  <a:srgbClr val="124163"/>
                </a:solidFill>
                <a:latin typeface="Calibri"/>
                <a:ea typeface="Calibri"/>
                <a:cs typeface="Calibri"/>
                <a:sym typeface="Calibri"/>
              </a:rPr>
              <a:t>PROTOCOLLO</a:t>
            </a:r>
            <a:r>
              <a:rPr lang="it-IT" sz="165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65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che descrive le finalità e modalità di svolgimento della ricerca.</a:t>
            </a:r>
            <a:endParaRPr sz="1650" dirty="0"/>
          </a:p>
        </p:txBody>
      </p:sp>
      <p:grpSp>
        <p:nvGrpSpPr>
          <p:cNvPr id="201" name="Google Shape;201;p10"/>
          <p:cNvGrpSpPr/>
          <p:nvPr/>
        </p:nvGrpSpPr>
        <p:grpSpPr>
          <a:xfrm>
            <a:off x="2492768" y="1970839"/>
            <a:ext cx="4383487" cy="1369274"/>
            <a:chOff x="3863752" y="1593900"/>
            <a:chExt cx="5544616" cy="1825699"/>
          </a:xfrm>
        </p:grpSpPr>
        <p:sp>
          <p:nvSpPr>
            <p:cNvPr id="202" name="Google Shape;202;p10"/>
            <p:cNvSpPr txBox="1"/>
            <p:nvPr/>
          </p:nvSpPr>
          <p:spPr>
            <a:xfrm>
              <a:off x="3863752" y="1593900"/>
              <a:ext cx="1296144" cy="57844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-IT" sz="1650" b="1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FASE 1 </a:t>
              </a:r>
              <a:endParaRPr dirty="0"/>
            </a:p>
          </p:txBody>
        </p:sp>
        <p:sp>
          <p:nvSpPr>
            <p:cNvPr id="203" name="Google Shape;203;p10"/>
            <p:cNvSpPr txBox="1"/>
            <p:nvPr/>
          </p:nvSpPr>
          <p:spPr>
            <a:xfrm>
              <a:off x="6528048" y="1593900"/>
              <a:ext cx="1296144" cy="63088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-IT" sz="1650" dirty="0">
                  <a:latin typeface="Calibri"/>
                  <a:ea typeface="Calibri"/>
                  <a:cs typeface="Calibri"/>
                  <a:sym typeface="Calibri"/>
                </a:rPr>
                <a:t>Sicurezza</a:t>
              </a:r>
              <a:endParaRPr dirty="0"/>
            </a:p>
          </p:txBody>
        </p:sp>
        <p:sp>
          <p:nvSpPr>
            <p:cNvPr id="204" name="Google Shape;204;p10"/>
            <p:cNvSpPr/>
            <p:nvPr/>
          </p:nvSpPr>
          <p:spPr>
            <a:xfrm rot="-5400000">
              <a:off x="5771062" y="1545101"/>
              <a:ext cx="145820" cy="782796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rgbClr val="4A9B8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5" name="Google Shape;205;p10"/>
            <p:cNvSpPr txBox="1"/>
            <p:nvPr/>
          </p:nvSpPr>
          <p:spPr>
            <a:xfrm>
              <a:off x="3863752" y="2217525"/>
              <a:ext cx="1296144" cy="57844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-IT" sz="165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FASE 2 </a:t>
              </a:r>
              <a:endParaRPr/>
            </a:p>
          </p:txBody>
        </p:sp>
        <p:sp>
          <p:nvSpPr>
            <p:cNvPr id="206" name="Google Shape;206;p10"/>
            <p:cNvSpPr txBox="1"/>
            <p:nvPr/>
          </p:nvSpPr>
          <p:spPr>
            <a:xfrm>
              <a:off x="6528048" y="2217525"/>
              <a:ext cx="1296144" cy="57844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-IT" sz="165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Efficacia</a:t>
              </a:r>
              <a:endParaRPr dirty="0"/>
            </a:p>
          </p:txBody>
        </p:sp>
        <p:sp>
          <p:nvSpPr>
            <p:cNvPr id="207" name="Google Shape;207;p10"/>
            <p:cNvSpPr/>
            <p:nvPr/>
          </p:nvSpPr>
          <p:spPr>
            <a:xfrm rot="-5400000">
              <a:off x="5771062" y="2168726"/>
              <a:ext cx="145820" cy="782796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rgbClr val="4A9B8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8" name="Google Shape;208;p10"/>
            <p:cNvSpPr txBox="1"/>
            <p:nvPr/>
          </p:nvSpPr>
          <p:spPr>
            <a:xfrm>
              <a:off x="3863752" y="2841150"/>
              <a:ext cx="1296144" cy="57844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-IT" sz="165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FASE 3 </a:t>
              </a:r>
              <a:endParaRPr/>
            </a:p>
          </p:txBody>
        </p:sp>
        <p:sp>
          <p:nvSpPr>
            <p:cNvPr id="209" name="Google Shape;209;p10"/>
            <p:cNvSpPr txBox="1"/>
            <p:nvPr/>
          </p:nvSpPr>
          <p:spPr>
            <a:xfrm>
              <a:off x="6528048" y="2841150"/>
              <a:ext cx="2880320" cy="57844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-IT" sz="165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Efficacia su larga scala</a:t>
              </a:r>
              <a:endParaRPr dirty="0"/>
            </a:p>
          </p:txBody>
        </p:sp>
        <p:sp>
          <p:nvSpPr>
            <p:cNvPr id="210" name="Google Shape;210;p10"/>
            <p:cNvSpPr/>
            <p:nvPr/>
          </p:nvSpPr>
          <p:spPr>
            <a:xfrm rot="-5400000">
              <a:off x="5771062" y="2792350"/>
              <a:ext cx="145820" cy="782796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rgbClr val="4A9B8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11" name="Google Shape;211;p10"/>
          <p:cNvSpPr/>
          <p:nvPr/>
        </p:nvSpPr>
        <p:spPr>
          <a:xfrm>
            <a:off x="4409982" y="3570156"/>
            <a:ext cx="216701" cy="587097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FC000"/>
          </a:solidFill>
          <a:ln w="15875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12" name="Google Shape;212;p10"/>
          <p:cNvSpPr txBox="1"/>
          <p:nvPr/>
        </p:nvSpPr>
        <p:spPr>
          <a:xfrm>
            <a:off x="4649528" y="3573120"/>
            <a:ext cx="3024336" cy="4731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5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Approvazione </a:t>
            </a:r>
            <a:r>
              <a:rPr lang="it-IT" sz="1650" b="1" dirty="0">
                <a:solidFill>
                  <a:schemeClr val="tx2"/>
                </a:solidFill>
                <a:latin typeface="Calibri"/>
                <a:ea typeface="Calibri"/>
                <a:cs typeface="Calibri"/>
                <a:sym typeface="Calibri"/>
              </a:rPr>
              <a:t>FDA</a:t>
            </a:r>
            <a:r>
              <a:rPr lang="it-IT" sz="165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r>
              <a:rPr lang="it-IT" sz="1650" b="1" dirty="0">
                <a:solidFill>
                  <a:schemeClr val="tx2"/>
                </a:solidFill>
                <a:latin typeface="Calibri"/>
                <a:ea typeface="Calibri"/>
                <a:cs typeface="Calibri"/>
                <a:sym typeface="Calibri"/>
              </a:rPr>
              <a:t>EMA</a:t>
            </a:r>
            <a:r>
              <a:rPr lang="it-IT" sz="165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r>
              <a:rPr lang="it-IT" sz="1650" b="1" dirty="0">
                <a:solidFill>
                  <a:schemeClr val="tx2"/>
                </a:solidFill>
                <a:latin typeface="Calibri"/>
                <a:ea typeface="Calibri"/>
                <a:cs typeface="Calibri"/>
                <a:sym typeface="Calibri"/>
              </a:rPr>
              <a:t>AIFA</a:t>
            </a:r>
            <a:endParaRPr dirty="0">
              <a:solidFill>
                <a:schemeClr val="tx2"/>
              </a:solidFill>
            </a:endParaRPr>
          </a:p>
        </p:txBody>
      </p:sp>
      <p:sp>
        <p:nvSpPr>
          <p:cNvPr id="213" name="Google Shape;213;p10"/>
          <p:cNvSpPr txBox="1"/>
          <p:nvPr/>
        </p:nvSpPr>
        <p:spPr>
          <a:xfrm>
            <a:off x="2261501" y="4431622"/>
            <a:ext cx="1434644" cy="346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5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FASE 4</a:t>
            </a:r>
            <a:endParaRPr dirty="0"/>
          </a:p>
        </p:txBody>
      </p:sp>
      <p:sp>
        <p:nvSpPr>
          <p:cNvPr id="214" name="Google Shape;214;p10"/>
          <p:cNvSpPr txBox="1"/>
          <p:nvPr/>
        </p:nvSpPr>
        <p:spPr>
          <a:xfrm>
            <a:off x="4490991" y="4304663"/>
            <a:ext cx="3591399" cy="600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5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Efficacia e tollerabilità a lungo termine nella pratica clinica quotidiana</a:t>
            </a:r>
            <a:endParaRPr dirty="0"/>
          </a:p>
        </p:txBody>
      </p:sp>
      <p:sp>
        <p:nvSpPr>
          <p:cNvPr id="215" name="Google Shape;215;p10"/>
          <p:cNvSpPr/>
          <p:nvPr/>
        </p:nvSpPr>
        <p:spPr>
          <a:xfrm rot="-5400000">
            <a:off x="3923252" y="4299657"/>
            <a:ext cx="109365" cy="587097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4A9B8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16" name="Google Shape;216;p10"/>
          <p:cNvSpPr/>
          <p:nvPr/>
        </p:nvSpPr>
        <p:spPr>
          <a:xfrm>
            <a:off x="2033719" y="2078851"/>
            <a:ext cx="227783" cy="1231958"/>
          </a:xfrm>
          <a:prstGeom prst="leftBrace">
            <a:avLst>
              <a:gd name="adj1" fmla="val 8333"/>
              <a:gd name="adj2" fmla="val 50000"/>
            </a:avLst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7" name="Google Shape;217;p10"/>
          <p:cNvSpPr txBox="1"/>
          <p:nvPr/>
        </p:nvSpPr>
        <p:spPr>
          <a:xfrm>
            <a:off x="365362" y="2456152"/>
            <a:ext cx="1547096" cy="4731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50" b="1" dirty="0">
                <a:solidFill>
                  <a:srgbClr val="124163"/>
                </a:solidFill>
                <a:latin typeface="Calibri"/>
                <a:ea typeface="Calibri"/>
                <a:cs typeface="Calibri"/>
                <a:sym typeface="Calibri"/>
              </a:rPr>
              <a:t>Interventistica</a:t>
            </a:r>
            <a:endParaRPr dirty="0"/>
          </a:p>
        </p:txBody>
      </p:sp>
      <p:sp>
        <p:nvSpPr>
          <p:cNvPr id="218" name="Google Shape;218;p10"/>
          <p:cNvSpPr txBox="1"/>
          <p:nvPr/>
        </p:nvSpPr>
        <p:spPr>
          <a:xfrm>
            <a:off x="365362" y="4366387"/>
            <a:ext cx="1547096" cy="4338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50" b="1" dirty="0">
                <a:solidFill>
                  <a:srgbClr val="124163"/>
                </a:solidFill>
                <a:latin typeface="Calibri"/>
                <a:ea typeface="Calibri"/>
                <a:cs typeface="Calibri"/>
                <a:sym typeface="Calibri"/>
              </a:rPr>
              <a:t>Osservazionale</a:t>
            </a:r>
            <a:endParaRPr dirty="0"/>
          </a:p>
        </p:txBody>
      </p:sp>
      <p:sp>
        <p:nvSpPr>
          <p:cNvPr id="219" name="Google Shape;219;p10"/>
          <p:cNvSpPr/>
          <p:nvPr/>
        </p:nvSpPr>
        <p:spPr>
          <a:xfrm>
            <a:off x="2033719" y="4401108"/>
            <a:ext cx="227783" cy="432000"/>
          </a:xfrm>
          <a:prstGeom prst="leftBrace">
            <a:avLst>
              <a:gd name="adj1" fmla="val 8333"/>
              <a:gd name="adj2" fmla="val 50000"/>
            </a:avLst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0" name="Google Shape;220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38551" y="1939087"/>
            <a:ext cx="455358" cy="4800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047566" y="2431461"/>
            <a:ext cx="446343" cy="4330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047566" y="2897560"/>
            <a:ext cx="446343" cy="4330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047092" y="4333165"/>
            <a:ext cx="509614" cy="4983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600749" y="2891313"/>
            <a:ext cx="446343" cy="43307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133;p8">
            <a:extLst>
              <a:ext uri="{FF2B5EF4-FFF2-40B4-BE49-F238E27FC236}">
                <a16:creationId xmlns:a16="http://schemas.microsoft.com/office/drawing/2014/main" id="{CB063700-CD7A-4172-FB20-7B87C9D05E35}"/>
              </a:ext>
            </a:extLst>
          </p:cNvPr>
          <p:cNvSpPr txBox="1">
            <a:spLocks/>
          </p:cNvSpPr>
          <p:nvPr/>
        </p:nvSpPr>
        <p:spPr>
          <a:xfrm>
            <a:off x="1421022" y="619805"/>
            <a:ext cx="6194620" cy="42511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9525" rIns="0" bIns="0" rtlCol="0" anchor="t" anchorCtr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9525"/>
            <a:r>
              <a:rPr lang="it-IT" sz="2700" b="1" dirty="0">
                <a:solidFill>
                  <a:srgbClr val="C00000"/>
                </a:solidFill>
              </a:rPr>
              <a:t>Cosa vuole valutare uno studio clinico?</a:t>
            </a:r>
          </a:p>
        </p:txBody>
      </p:sp>
      <p:sp>
        <p:nvSpPr>
          <p:cNvPr id="4" name="Google Shape;217;p10">
            <a:extLst>
              <a:ext uri="{FF2B5EF4-FFF2-40B4-BE49-F238E27FC236}">
                <a16:creationId xmlns:a16="http://schemas.microsoft.com/office/drawing/2014/main" id="{C998D4B9-6152-6B7A-5268-685CB3281D80}"/>
              </a:ext>
            </a:extLst>
          </p:cNvPr>
          <p:cNvSpPr txBox="1"/>
          <p:nvPr/>
        </p:nvSpPr>
        <p:spPr>
          <a:xfrm>
            <a:off x="364258" y="1231866"/>
            <a:ext cx="1547096" cy="4731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50" b="1" dirty="0">
                <a:solidFill>
                  <a:srgbClr val="124163"/>
                </a:solidFill>
                <a:latin typeface="Calibri"/>
                <a:ea typeface="Calibri"/>
                <a:cs typeface="Calibri"/>
                <a:sym typeface="Calibri"/>
              </a:rPr>
              <a:t>Pre-clinica</a:t>
            </a:r>
            <a:endParaRPr dirty="0"/>
          </a:p>
        </p:txBody>
      </p:sp>
      <p:sp>
        <p:nvSpPr>
          <p:cNvPr id="5" name="Google Shape;219;p10">
            <a:extLst>
              <a:ext uri="{FF2B5EF4-FFF2-40B4-BE49-F238E27FC236}">
                <a16:creationId xmlns:a16="http://schemas.microsoft.com/office/drawing/2014/main" id="{AC7235DF-4E47-38B7-3B25-8D7199B50AC2}"/>
              </a:ext>
            </a:extLst>
          </p:cNvPr>
          <p:cNvSpPr/>
          <p:nvPr/>
        </p:nvSpPr>
        <p:spPr>
          <a:xfrm>
            <a:off x="2020753" y="1291880"/>
            <a:ext cx="227783" cy="432000"/>
          </a:xfrm>
          <a:prstGeom prst="leftBrace">
            <a:avLst>
              <a:gd name="adj1" fmla="val 8333"/>
              <a:gd name="adj2" fmla="val 50000"/>
            </a:avLst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15;p10">
            <a:extLst>
              <a:ext uri="{FF2B5EF4-FFF2-40B4-BE49-F238E27FC236}">
                <a16:creationId xmlns:a16="http://schemas.microsoft.com/office/drawing/2014/main" id="{1DFE4C4D-DCCF-FF79-09DA-72828E71ACD6}"/>
              </a:ext>
            </a:extLst>
          </p:cNvPr>
          <p:cNvSpPr/>
          <p:nvPr/>
        </p:nvSpPr>
        <p:spPr>
          <a:xfrm rot="-5400000">
            <a:off x="3987732" y="1214331"/>
            <a:ext cx="109365" cy="587097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4A9B8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" name="Google Shape;214;p10">
            <a:extLst>
              <a:ext uri="{FF2B5EF4-FFF2-40B4-BE49-F238E27FC236}">
                <a16:creationId xmlns:a16="http://schemas.microsoft.com/office/drawing/2014/main" id="{A7C680CA-DF38-975D-70D4-5E6685C8A784}"/>
              </a:ext>
            </a:extLst>
          </p:cNvPr>
          <p:cNvSpPr txBox="1"/>
          <p:nvPr/>
        </p:nvSpPr>
        <p:spPr>
          <a:xfrm>
            <a:off x="4518332" y="1358824"/>
            <a:ext cx="3591399" cy="3462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5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Studi in vitro o su modelli animali</a:t>
            </a:r>
            <a:endParaRPr dirty="0"/>
          </a:p>
        </p:txBody>
      </p:sp>
      <p:pic>
        <p:nvPicPr>
          <p:cNvPr id="10" name="Immagine 9" descr="Immagine che contiene cerchio, schermata, illustrazione&#10;&#10;Il contenuto generato dall'IA potrebbe non essere corretto.">
            <a:extLst>
              <a:ext uri="{FF2B5EF4-FFF2-40B4-BE49-F238E27FC236}">
                <a16:creationId xmlns:a16="http://schemas.microsoft.com/office/drawing/2014/main" id="{88639F26-124F-4CBC-961F-F00218762AD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3909" y="879103"/>
            <a:ext cx="552087" cy="597443"/>
          </a:xfrm>
          <a:prstGeom prst="rect">
            <a:avLst/>
          </a:prstGeom>
        </p:spPr>
      </p:pic>
      <p:pic>
        <p:nvPicPr>
          <p:cNvPr id="12" name="Immagine 11" descr="Immagine che contiene clipart&#10;&#10;Il contenuto generato dall'IA potrebbe non essere corretto.">
            <a:extLst>
              <a:ext uri="{FF2B5EF4-FFF2-40B4-BE49-F238E27FC236}">
                <a16:creationId xmlns:a16="http://schemas.microsoft.com/office/drawing/2014/main" id="{9B557D21-B4CE-6871-19FD-34C61E21C32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2332" y="1204716"/>
            <a:ext cx="674374" cy="674374"/>
          </a:xfrm>
          <a:prstGeom prst="rect">
            <a:avLst/>
          </a:prstGeom>
        </p:spPr>
      </p:pic>
      <p:sp>
        <p:nvSpPr>
          <p:cNvPr id="13" name="Google Shape;218;p10">
            <a:extLst>
              <a:ext uri="{FF2B5EF4-FFF2-40B4-BE49-F238E27FC236}">
                <a16:creationId xmlns:a16="http://schemas.microsoft.com/office/drawing/2014/main" id="{07E3615E-B8E4-E354-0A7F-25D11D80B029}"/>
              </a:ext>
            </a:extLst>
          </p:cNvPr>
          <p:cNvSpPr txBox="1"/>
          <p:nvPr/>
        </p:nvSpPr>
        <p:spPr>
          <a:xfrm>
            <a:off x="305526" y="5233095"/>
            <a:ext cx="6624735" cy="4731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50" b="1" dirty="0">
                <a:solidFill>
                  <a:srgbClr val="124163"/>
                </a:solidFill>
                <a:latin typeface="Calibri"/>
                <a:ea typeface="Calibri"/>
                <a:cs typeface="Calibri"/>
                <a:sym typeface="Calibri"/>
              </a:rPr>
              <a:t>L’obiettivo è quello di ottenere dati omogenei e interpretabili </a:t>
            </a:r>
            <a:endParaRPr dirty="0"/>
          </a:p>
        </p:txBody>
      </p:sp>
      <p:pic>
        <p:nvPicPr>
          <p:cNvPr id="14" name="Google Shape;109;p1" descr="AOUC_cmyk">
            <a:extLst>
              <a:ext uri="{FF2B5EF4-FFF2-40B4-BE49-F238E27FC236}">
                <a16:creationId xmlns:a16="http://schemas.microsoft.com/office/drawing/2014/main" id="{0C31690A-8133-A67A-C173-958473CB7BCF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70749" y="205464"/>
            <a:ext cx="937611" cy="414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10;p1" descr="Macintosh HD:Users:fraepi:Dropbox:Lavoro:Loghi e Carte Intestate:LOGO UNIFI.pdf">
            <a:extLst>
              <a:ext uri="{FF2B5EF4-FFF2-40B4-BE49-F238E27FC236}">
                <a16:creationId xmlns:a16="http://schemas.microsoft.com/office/drawing/2014/main" id="{D1DAE691-5A63-B143-994B-6A792F1F90AE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2339752" y="205464"/>
            <a:ext cx="743901" cy="432087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Text Box 5">
            <a:extLst>
              <a:ext uri="{FF2B5EF4-FFF2-40B4-BE49-F238E27FC236}">
                <a16:creationId xmlns:a16="http://schemas.microsoft.com/office/drawing/2014/main" id="{BF9D2165-A642-892D-7D49-B0B8B777B2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453336"/>
            <a:ext cx="684076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2110" tIns="51054" rIns="102110" bIns="51054">
            <a:spAutoFit/>
          </a:bodyPr>
          <a:lstStyle/>
          <a:p>
            <a:pPr defTabSz="872344">
              <a:lnSpc>
                <a:spcPts val="2393"/>
              </a:lnSpc>
            </a:pPr>
            <a:r>
              <a:rPr lang="en-US" altLang="it-IT" sz="1000" b="1" dirty="0">
                <a:solidFill>
                  <a:srgbClr val="003366"/>
                </a:solidFill>
                <a:latin typeface="Cambria" pitchFamily="18" charset="0"/>
                <a:cs typeface="Arial" charset="0"/>
              </a:rPr>
              <a:t>Undicesima Giornata Fiorentina dedicata ai pazienti con malattie mieloproliferative croniche</a:t>
            </a:r>
          </a:p>
          <a:p>
            <a:pPr defTabSz="872344">
              <a:lnSpc>
                <a:spcPct val="90000"/>
              </a:lnSpc>
            </a:pPr>
            <a:endParaRPr lang="it-IT" altLang="it-IT" sz="1700" b="1" dirty="0">
              <a:solidFill>
                <a:srgbClr val="003366"/>
              </a:solidFill>
              <a:latin typeface="Cambria" pitchFamily="18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C47978-E5BA-C0A5-F1ED-976A070938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Box 5">
            <a:extLst>
              <a:ext uri="{FF2B5EF4-FFF2-40B4-BE49-F238E27FC236}">
                <a16:creationId xmlns:a16="http://schemas.microsoft.com/office/drawing/2014/main" id="{5418F54E-7E4E-A622-6481-DB4F1A04C4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453336"/>
            <a:ext cx="684076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2110" tIns="51054" rIns="102110" bIns="51054">
            <a:spAutoFit/>
          </a:bodyPr>
          <a:lstStyle/>
          <a:p>
            <a:pPr defTabSz="872344">
              <a:lnSpc>
                <a:spcPts val="2393"/>
              </a:lnSpc>
            </a:pPr>
            <a:r>
              <a:rPr lang="en-US" altLang="it-IT" sz="1000" b="1" dirty="0">
                <a:solidFill>
                  <a:srgbClr val="003366"/>
                </a:solidFill>
                <a:latin typeface="Cambria" pitchFamily="18" charset="0"/>
                <a:cs typeface="Arial" charset="0"/>
              </a:rPr>
              <a:t>Undicesima Giornata Fiorentina dedicata ai pazienti con malattie mieloproliferative croniche</a:t>
            </a:r>
          </a:p>
          <a:p>
            <a:pPr defTabSz="872344">
              <a:lnSpc>
                <a:spcPct val="90000"/>
              </a:lnSpc>
            </a:pPr>
            <a:endParaRPr lang="it-IT" altLang="it-IT" sz="1700" b="1" dirty="0">
              <a:solidFill>
                <a:srgbClr val="003366"/>
              </a:solidFill>
              <a:latin typeface="Cambria" pitchFamily="18" charset="0"/>
              <a:cs typeface="Arial" charset="0"/>
            </a:endParaRPr>
          </a:p>
        </p:txBody>
      </p:sp>
      <p:pic>
        <p:nvPicPr>
          <p:cNvPr id="2" name="Google Shape;109;p1" descr="AOUC_cmyk">
            <a:extLst>
              <a:ext uri="{FF2B5EF4-FFF2-40B4-BE49-F238E27FC236}">
                <a16:creationId xmlns:a16="http://schemas.microsoft.com/office/drawing/2014/main" id="{BF1D36AE-2A5A-2EF3-8AD5-C0BB6B61D87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0749" y="205464"/>
            <a:ext cx="937611" cy="414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10;p1" descr="Macintosh HD:Users:fraepi:Dropbox:Lavoro:Loghi e Carte Intestate:LOGO UNIFI.pdf">
            <a:extLst>
              <a:ext uri="{FF2B5EF4-FFF2-40B4-BE49-F238E27FC236}">
                <a16:creationId xmlns:a16="http://schemas.microsoft.com/office/drawing/2014/main" id="{BA7C2BD6-C4A4-40EB-D9FB-E2E57E3461C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339752" y="205464"/>
            <a:ext cx="743901" cy="43208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133;p8">
            <a:extLst>
              <a:ext uri="{FF2B5EF4-FFF2-40B4-BE49-F238E27FC236}">
                <a16:creationId xmlns:a16="http://schemas.microsoft.com/office/drawing/2014/main" id="{3686D683-4EE6-8FD8-880D-333F599B0FD6}"/>
              </a:ext>
            </a:extLst>
          </p:cNvPr>
          <p:cNvSpPr txBox="1">
            <a:spLocks/>
          </p:cNvSpPr>
          <p:nvPr/>
        </p:nvSpPr>
        <p:spPr>
          <a:xfrm>
            <a:off x="1534304" y="755254"/>
            <a:ext cx="6194620" cy="84061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9525" rIns="0" bIns="0" rtlCol="0" anchor="t" anchorCtr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9525"/>
            <a:r>
              <a:rPr lang="it-IT" sz="2700" b="1" dirty="0">
                <a:solidFill>
                  <a:srgbClr val="C00000"/>
                </a:solidFill>
              </a:rPr>
              <a:t>Studiare una terapia richiede delle domande precise</a:t>
            </a:r>
          </a:p>
        </p:txBody>
      </p:sp>
      <p:sp>
        <p:nvSpPr>
          <p:cNvPr id="8" name="Google Shape;200;p10">
            <a:extLst>
              <a:ext uri="{FF2B5EF4-FFF2-40B4-BE49-F238E27FC236}">
                <a16:creationId xmlns:a16="http://schemas.microsoft.com/office/drawing/2014/main" id="{1784ECB6-21DB-C731-5629-DED3C6CDFEB5}"/>
              </a:ext>
            </a:extLst>
          </p:cNvPr>
          <p:cNvSpPr txBox="1"/>
          <p:nvPr/>
        </p:nvSpPr>
        <p:spPr>
          <a:xfrm>
            <a:off x="375465" y="1930925"/>
            <a:ext cx="8521731" cy="13618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it-IT" sz="165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L’obiettivo è valutare: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it-IT" sz="165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I suoi </a:t>
            </a:r>
            <a:r>
              <a:rPr lang="it-IT" sz="1650" b="1" dirty="0">
                <a:solidFill>
                  <a:schemeClr val="tx2"/>
                </a:solidFill>
                <a:ea typeface="Calibri"/>
                <a:cs typeface="Calibri"/>
                <a:sym typeface="Calibri"/>
              </a:rPr>
              <a:t>benefici attesi </a:t>
            </a:r>
            <a:r>
              <a:rPr lang="it-IT" sz="1650" dirty="0">
                <a:ea typeface="Calibri"/>
                <a:cs typeface="Calibri"/>
                <a:sym typeface="Calibri"/>
              </a:rPr>
              <a:t>(end-point primari) ed </a:t>
            </a:r>
            <a:r>
              <a:rPr lang="it-IT" sz="1650" b="1" dirty="0">
                <a:solidFill>
                  <a:schemeClr val="tx2"/>
                </a:solidFill>
                <a:ea typeface="Calibri"/>
                <a:cs typeface="Calibri"/>
                <a:sym typeface="Calibri"/>
              </a:rPr>
              <a:t>esplorativi</a:t>
            </a:r>
            <a:r>
              <a:rPr lang="it-IT" sz="1650" b="1" dirty="0">
                <a:ea typeface="Calibri"/>
                <a:cs typeface="Calibri"/>
                <a:sym typeface="Calibri"/>
              </a:rPr>
              <a:t>;</a:t>
            </a:r>
            <a:endParaRPr lang="it-IT" sz="1650" dirty="0">
              <a:solidFill>
                <a:srgbClr val="0070C0"/>
              </a:solidFill>
              <a:ea typeface="Calibri"/>
              <a:cs typeface="Calibri"/>
              <a:sym typeface="Calibri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it-IT" sz="1650" dirty="0">
                <a:ea typeface="Calibri"/>
                <a:cs typeface="Calibri"/>
                <a:sym typeface="Calibri"/>
              </a:rPr>
              <a:t>i possibili </a:t>
            </a:r>
            <a:r>
              <a:rPr lang="it-IT" sz="1650" b="1" dirty="0">
                <a:solidFill>
                  <a:schemeClr val="tx2"/>
                </a:solidFill>
                <a:ea typeface="Calibri"/>
                <a:cs typeface="Calibri"/>
                <a:sym typeface="Calibri"/>
              </a:rPr>
              <a:t>effetti collaterali</a:t>
            </a:r>
            <a:r>
              <a:rPr lang="it-IT" sz="1650" b="1" dirty="0">
                <a:ea typeface="Calibri"/>
                <a:cs typeface="Calibri"/>
                <a:sym typeface="Calibri"/>
              </a:rPr>
              <a:t>;</a:t>
            </a:r>
            <a:endParaRPr lang="it-IT" sz="1650" b="1" dirty="0">
              <a:solidFill>
                <a:srgbClr val="0070C0"/>
              </a:solidFill>
              <a:ea typeface="Calibri"/>
              <a:cs typeface="Calibri"/>
              <a:sym typeface="Calibri"/>
            </a:endParaRPr>
          </a:p>
          <a:p>
            <a:pPr lvl="0"/>
            <a:endParaRPr lang="it-IT" sz="165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/>
            <a:endParaRPr lang="it-IT" sz="165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E4E8FF8E-7A11-430D-6F41-E56DCE55DCFA}"/>
              </a:ext>
            </a:extLst>
          </p:cNvPr>
          <p:cNvSpPr txBox="1"/>
          <p:nvPr/>
        </p:nvSpPr>
        <p:spPr>
          <a:xfrm>
            <a:off x="370749" y="3075464"/>
            <a:ext cx="7585627" cy="18697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it-IT" sz="165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 uno specifico contesto, ovvero considerando: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it-IT" sz="165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Il </a:t>
            </a:r>
            <a:r>
              <a:rPr lang="it-IT" sz="1650" b="1" dirty="0">
                <a:solidFill>
                  <a:schemeClr val="tx2"/>
                </a:solidFill>
                <a:latin typeface="Calibri"/>
                <a:ea typeface="Calibri"/>
                <a:cs typeface="Calibri"/>
                <a:sym typeface="Calibri"/>
              </a:rPr>
              <a:t>farmaco</a:t>
            </a:r>
            <a:r>
              <a:rPr lang="it-IT" sz="165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(formulazione);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it-IT" sz="165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 sua </a:t>
            </a:r>
            <a:r>
              <a:rPr lang="it-IT" sz="1650" b="1" dirty="0">
                <a:solidFill>
                  <a:schemeClr val="tx2"/>
                </a:solidFill>
                <a:latin typeface="Calibri"/>
                <a:ea typeface="Calibri"/>
                <a:cs typeface="Calibri"/>
                <a:sym typeface="Calibri"/>
              </a:rPr>
              <a:t>via di</a:t>
            </a:r>
            <a:r>
              <a:rPr lang="it-IT" sz="1650" b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650" b="1" dirty="0">
                <a:solidFill>
                  <a:schemeClr val="tx2"/>
                </a:solidFill>
                <a:ea typeface="Calibri"/>
                <a:cs typeface="Calibri"/>
                <a:sym typeface="Calibri"/>
              </a:rPr>
              <a:t>somministrazione</a:t>
            </a:r>
            <a:r>
              <a:rPr lang="it-IT" sz="1650" b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65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(orale, sottocute);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it-IT" sz="165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Il suo </a:t>
            </a:r>
            <a:r>
              <a:rPr lang="it-IT" sz="1650" b="1" dirty="0">
                <a:solidFill>
                  <a:schemeClr val="tx2"/>
                </a:solidFill>
                <a:latin typeface="Calibri"/>
                <a:ea typeface="Calibri"/>
                <a:cs typeface="Calibri"/>
                <a:sym typeface="Calibri"/>
              </a:rPr>
              <a:t>dosaggio</a:t>
            </a:r>
            <a:r>
              <a:rPr lang="it-IT" sz="165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(ed associate strategie di aumento/riduzione);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it-IT" sz="165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 una precisa </a:t>
            </a:r>
            <a:r>
              <a:rPr lang="it-IT" sz="1650" b="1" dirty="0">
                <a:solidFill>
                  <a:schemeClr val="tx2"/>
                </a:solidFill>
                <a:latin typeface="Calibri"/>
                <a:ea typeface="Calibri"/>
                <a:cs typeface="Calibri"/>
                <a:sym typeface="Calibri"/>
              </a:rPr>
              <a:t>popolazione</a:t>
            </a:r>
            <a:r>
              <a:rPr lang="it-IT" sz="1650" b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650" dirty="0">
                <a:latin typeface="Calibri"/>
                <a:ea typeface="Calibri"/>
                <a:cs typeface="Calibri"/>
                <a:sym typeface="Calibri"/>
              </a:rPr>
              <a:t>(diagnosi) con precise </a:t>
            </a:r>
            <a:r>
              <a:rPr lang="it-IT" sz="1650" b="1" dirty="0">
                <a:solidFill>
                  <a:schemeClr val="tx2"/>
                </a:solidFill>
                <a:latin typeface="Calibri"/>
                <a:ea typeface="Calibri"/>
                <a:cs typeface="Calibri"/>
                <a:sym typeface="Calibri"/>
              </a:rPr>
              <a:t>necessità</a:t>
            </a:r>
            <a:r>
              <a:rPr lang="it-IT" sz="1650" dirty="0">
                <a:latin typeface="Calibri"/>
                <a:ea typeface="Calibri"/>
                <a:cs typeface="Calibri"/>
                <a:sym typeface="Calibri"/>
              </a:rPr>
              <a:t> (presentazione clinica, precedenti terapie);</a:t>
            </a:r>
          </a:p>
          <a:p>
            <a:endParaRPr lang="it-IT" sz="1650" dirty="0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B190C402-241A-E9FD-69C1-CD4BDFB1E18B}"/>
              </a:ext>
            </a:extLst>
          </p:cNvPr>
          <p:cNvSpPr txBox="1"/>
          <p:nvPr/>
        </p:nvSpPr>
        <p:spPr>
          <a:xfrm>
            <a:off x="370749" y="4586495"/>
            <a:ext cx="792088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endParaRPr lang="it-IT" sz="1650" b="1" dirty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/>
            <a:r>
              <a:rPr lang="it-IT" sz="1650" dirty="0">
                <a:latin typeface="Calibri"/>
                <a:ea typeface="Calibri"/>
                <a:cs typeface="Calibri"/>
                <a:sym typeface="Calibri"/>
              </a:rPr>
              <a:t>Uno studio può quindi anche valutare non tanto un farmaco mai usato in precedenza, MA ad esempio una </a:t>
            </a:r>
            <a:r>
              <a:rPr lang="it-IT" sz="1650" b="1" dirty="0">
                <a:solidFill>
                  <a:schemeClr val="tx2"/>
                </a:solidFill>
                <a:latin typeface="Calibri"/>
                <a:ea typeface="Calibri"/>
                <a:cs typeface="Calibri"/>
                <a:sym typeface="Calibri"/>
              </a:rPr>
              <a:t>formulazione</a:t>
            </a:r>
            <a:r>
              <a:rPr lang="it-IT" sz="1650" b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650" b="1" dirty="0">
                <a:solidFill>
                  <a:schemeClr val="tx2"/>
                </a:solidFill>
                <a:latin typeface="Calibri"/>
                <a:ea typeface="Calibri"/>
                <a:cs typeface="Calibri"/>
                <a:sym typeface="Calibri"/>
              </a:rPr>
              <a:t>diversa</a:t>
            </a:r>
            <a:r>
              <a:rPr lang="it-IT" sz="1650" b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650" dirty="0">
                <a:latin typeface="Calibri"/>
                <a:ea typeface="Calibri"/>
                <a:cs typeface="Calibri"/>
                <a:sym typeface="Calibri"/>
              </a:rPr>
              <a:t>o un suo uso in una </a:t>
            </a:r>
            <a:r>
              <a:rPr lang="it-IT" sz="1650" b="1" dirty="0">
                <a:solidFill>
                  <a:schemeClr val="tx2"/>
                </a:solidFill>
                <a:latin typeface="Calibri"/>
                <a:ea typeface="Calibri"/>
                <a:cs typeface="Calibri"/>
                <a:sym typeface="Calibri"/>
              </a:rPr>
              <a:t>diagnosi</a:t>
            </a:r>
            <a:r>
              <a:rPr lang="it-IT" sz="1650" b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650" b="1" dirty="0">
                <a:solidFill>
                  <a:schemeClr val="tx2"/>
                </a:solidFill>
                <a:latin typeface="Calibri"/>
                <a:ea typeface="Calibri"/>
                <a:cs typeface="Calibri"/>
                <a:sym typeface="Calibri"/>
              </a:rPr>
              <a:t>differente</a:t>
            </a:r>
            <a:r>
              <a:rPr lang="it-IT" sz="1650" dirty="0">
                <a:latin typeface="Calibri"/>
                <a:ea typeface="Calibri"/>
                <a:cs typeface="Calibri"/>
                <a:sym typeface="Calibri"/>
              </a:rPr>
              <a:t>.</a:t>
            </a:r>
          </a:p>
          <a:p>
            <a:endParaRPr lang="it-IT" sz="1650" dirty="0"/>
          </a:p>
        </p:txBody>
      </p:sp>
    </p:spTree>
    <p:extLst>
      <p:ext uri="{BB962C8B-B14F-4D97-AF65-F5344CB8AC3E}">
        <p14:creationId xmlns:p14="http://schemas.microsoft.com/office/powerpoint/2010/main" val="1912976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12"/>
          <p:cNvSpPr txBox="1"/>
          <p:nvPr/>
        </p:nvSpPr>
        <p:spPr>
          <a:xfrm>
            <a:off x="478236" y="1196763"/>
            <a:ext cx="5976664" cy="1974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Calibri"/>
              <a:buNone/>
            </a:pPr>
            <a:r>
              <a:rPr lang="it-IT" sz="1650" b="1" dirty="0">
                <a:solidFill>
                  <a:schemeClr val="tx2"/>
                </a:solidFill>
                <a:latin typeface="Calibri"/>
                <a:ea typeface="Calibri"/>
                <a:cs typeface="Calibri"/>
                <a:sym typeface="Calibri"/>
              </a:rPr>
              <a:t>Citochina = </a:t>
            </a:r>
            <a:r>
              <a:rPr lang="it-IT" sz="1650" dirty="0">
                <a:latin typeface="Calibri"/>
                <a:ea typeface="Calibri"/>
                <a:cs typeface="Calibri"/>
                <a:sym typeface="Calibri"/>
              </a:rPr>
              <a:t>piccola proteine prodotte da una vasta gamma di cellule (monociti, linfociti, ecc.) e implicate nella regolazione di numerosi fenomeni biologici</a:t>
            </a:r>
            <a:r>
              <a:rPr lang="it-IT" sz="1650" dirty="0">
                <a:solidFill>
                  <a:srgbClr val="124163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1650" dirty="0"/>
          </a:p>
          <a:p>
            <a:pPr marL="342900" marR="0" lvl="0" indent="-34290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it-IT" sz="165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Utilizzato da tanti anni nelle malattie mieloproliferative.</a:t>
            </a:r>
          </a:p>
          <a:p>
            <a:pPr marL="342900" marR="0" lvl="0" indent="-34290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it-IT" sz="1650" b="1" dirty="0">
                <a:solidFill>
                  <a:schemeClr val="tx2"/>
                </a:solidFill>
              </a:rPr>
              <a:t>Alto tasso di risposte </a:t>
            </a:r>
            <a:r>
              <a:rPr lang="it-IT" sz="1650" dirty="0"/>
              <a:t>ematologiche ma con </a:t>
            </a:r>
            <a:r>
              <a:rPr lang="it-IT" sz="1650" b="1" dirty="0">
                <a:solidFill>
                  <a:schemeClr val="tx2"/>
                </a:solidFill>
              </a:rPr>
              <a:t>frequente</a:t>
            </a:r>
            <a:r>
              <a:rPr lang="it-IT" sz="1650" b="1" dirty="0">
                <a:solidFill>
                  <a:srgbClr val="0070C0"/>
                </a:solidFill>
              </a:rPr>
              <a:t> </a:t>
            </a:r>
            <a:r>
              <a:rPr lang="it-IT" sz="1650" b="1" dirty="0">
                <a:solidFill>
                  <a:schemeClr val="tx2"/>
                </a:solidFill>
              </a:rPr>
              <a:t>sospensione</a:t>
            </a:r>
            <a:r>
              <a:rPr lang="it-IT" sz="1650" b="1" dirty="0">
                <a:solidFill>
                  <a:srgbClr val="0070C0"/>
                </a:solidFill>
              </a:rPr>
              <a:t> </a:t>
            </a:r>
            <a:r>
              <a:rPr lang="it-IT" sz="1650" dirty="0"/>
              <a:t>per effetti collaterali (reversibili).</a:t>
            </a:r>
            <a:endParaRPr sz="1650" dirty="0"/>
          </a:p>
          <a:p>
            <a:pPr marL="0" marR="0" lvl="0" indent="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Calibri"/>
              <a:buNone/>
            </a:pPr>
            <a:endParaRPr sz="1650" dirty="0">
              <a:solidFill>
                <a:srgbClr val="124163"/>
              </a:solidFill>
              <a:highlight>
                <a:srgbClr val="FFFF00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Google Shape;133;p8">
            <a:extLst>
              <a:ext uri="{FF2B5EF4-FFF2-40B4-BE49-F238E27FC236}">
                <a16:creationId xmlns:a16="http://schemas.microsoft.com/office/drawing/2014/main" id="{6E10861B-40BB-472F-3E2D-7C0694DBB966}"/>
              </a:ext>
            </a:extLst>
          </p:cNvPr>
          <p:cNvSpPr txBox="1">
            <a:spLocks/>
          </p:cNvSpPr>
          <p:nvPr/>
        </p:nvSpPr>
        <p:spPr>
          <a:xfrm>
            <a:off x="1403648" y="537214"/>
            <a:ext cx="6194620" cy="42511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9525" rIns="0" bIns="0" rtlCol="0" anchor="t" anchorCtr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9525"/>
            <a:r>
              <a:rPr lang="it-IT" sz="2700" b="1" dirty="0">
                <a:solidFill>
                  <a:srgbClr val="C00000"/>
                </a:solidFill>
              </a:rPr>
              <a:t>ROPEG-Interferone2b</a:t>
            </a:r>
          </a:p>
        </p:txBody>
      </p:sp>
      <p:pic>
        <p:nvPicPr>
          <p:cNvPr id="6" name="Immagine 5" descr="Immagine che contiene verdura&#10;&#10;Descrizione generata automaticamente">
            <a:extLst>
              <a:ext uri="{FF2B5EF4-FFF2-40B4-BE49-F238E27FC236}">
                <a16:creationId xmlns:a16="http://schemas.microsoft.com/office/drawing/2014/main" id="{16CDC10C-3301-1CE8-35E6-19147741EE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4024" y="25497"/>
            <a:ext cx="4566948" cy="3384376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49060BCD-96C2-5379-27A1-5084BEBF0C58}"/>
              </a:ext>
            </a:extLst>
          </p:cNvPr>
          <p:cNvSpPr txBox="1"/>
          <p:nvPr/>
        </p:nvSpPr>
        <p:spPr>
          <a:xfrm>
            <a:off x="396502" y="3209529"/>
            <a:ext cx="820891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50" b="1" dirty="0">
                <a:solidFill>
                  <a:schemeClr val="tx2"/>
                </a:solidFill>
              </a:rPr>
              <a:t>Le nuove formulazione </a:t>
            </a:r>
            <a:r>
              <a:rPr lang="it-IT" sz="1650" dirty="0"/>
              <a:t>(Ropegilate) mirano a ridurre gli effetti collaterali e a facilitare la somministrazione della terapia (sottocute).</a:t>
            </a:r>
          </a:p>
          <a:p>
            <a:endParaRPr lang="it-IT" sz="165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50" dirty="0"/>
              <a:t>Il Ropeg-interferon2b è già approvato per pazienti con diagnosi di Policitemia Vera intolleranti o in risposta non soddisfacente a Idrossiurea.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1650" dirty="0"/>
          </a:p>
          <a:p>
            <a:r>
              <a:rPr lang="it-IT" sz="1650" dirty="0"/>
              <a:t>In corso lo studio </a:t>
            </a:r>
            <a:r>
              <a:rPr lang="it-IT" sz="1650" b="1" dirty="0">
                <a:solidFill>
                  <a:srgbClr val="C00000"/>
                </a:solidFill>
              </a:rPr>
              <a:t>ROP-ET</a:t>
            </a:r>
            <a:r>
              <a:rPr lang="it-IT" sz="1650" b="1" dirty="0">
                <a:solidFill>
                  <a:schemeClr val="tx2"/>
                </a:solidFill>
              </a:rPr>
              <a:t> </a:t>
            </a:r>
            <a:r>
              <a:rPr lang="it-IT" sz="1650" dirty="0"/>
              <a:t>che mira ad estendere la prescrivibilità di questo farmaco alla Trombocitemia Essenziale.</a:t>
            </a:r>
          </a:p>
          <a:p>
            <a:endParaRPr lang="it-IT" sz="1650" dirty="0"/>
          </a:p>
          <a:p>
            <a:r>
              <a:rPr lang="it-IT" sz="1650" b="1" dirty="0">
                <a:solidFill>
                  <a:schemeClr val="tx2"/>
                </a:solidFill>
              </a:rPr>
              <a:t>EXTRA:</a:t>
            </a:r>
            <a:r>
              <a:rPr lang="it-IT" sz="1650" dirty="0">
                <a:solidFill>
                  <a:schemeClr val="tx2"/>
                </a:solidFill>
              </a:rPr>
              <a:t> </a:t>
            </a:r>
            <a:r>
              <a:rPr lang="it-IT" sz="1650" dirty="0"/>
              <a:t>Interferone si è dimostrato efficace nel ridurre il carico mutazionale (fino anche a far scomparire la mutazione) in altre forme di Neoplasia Mieloproliferativa</a:t>
            </a:r>
            <a:endParaRPr lang="it-IT" sz="1650" b="1" dirty="0"/>
          </a:p>
          <a:p>
            <a:endParaRPr lang="it-IT" sz="1650" dirty="0"/>
          </a:p>
        </p:txBody>
      </p:sp>
      <p:pic>
        <p:nvPicPr>
          <p:cNvPr id="3" name="Google Shape;109;p1" descr="AOUC_cmyk">
            <a:extLst>
              <a:ext uri="{FF2B5EF4-FFF2-40B4-BE49-F238E27FC236}">
                <a16:creationId xmlns:a16="http://schemas.microsoft.com/office/drawing/2014/main" id="{45E524B5-35CD-853E-97F8-13F7220C2B1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0749" y="260648"/>
            <a:ext cx="937611" cy="414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10;p1" descr="Macintosh HD:Users:fraepi:Dropbox:Lavoro:Loghi e Carte Intestate:LOGO UNIFI.pdf">
            <a:extLst>
              <a:ext uri="{FF2B5EF4-FFF2-40B4-BE49-F238E27FC236}">
                <a16:creationId xmlns:a16="http://schemas.microsoft.com/office/drawing/2014/main" id="{C4ABBA37-3E8A-BEE5-6EF5-EEEB0841368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339752" y="205464"/>
            <a:ext cx="743901" cy="43208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 Box 5">
            <a:extLst>
              <a:ext uri="{FF2B5EF4-FFF2-40B4-BE49-F238E27FC236}">
                <a16:creationId xmlns:a16="http://schemas.microsoft.com/office/drawing/2014/main" id="{1418C419-9FAE-68B2-A27F-5178FB5E01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453336"/>
            <a:ext cx="684076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2110" tIns="51054" rIns="102110" bIns="51054">
            <a:spAutoFit/>
          </a:bodyPr>
          <a:lstStyle/>
          <a:p>
            <a:pPr defTabSz="872344">
              <a:lnSpc>
                <a:spcPts val="2393"/>
              </a:lnSpc>
            </a:pPr>
            <a:r>
              <a:rPr lang="en-US" altLang="it-IT" sz="1000" b="1" dirty="0">
                <a:solidFill>
                  <a:srgbClr val="003366"/>
                </a:solidFill>
                <a:latin typeface="Cambria" pitchFamily="18" charset="0"/>
                <a:cs typeface="Arial" charset="0"/>
              </a:rPr>
              <a:t>Undicesima Giornata Fiorentina dedicata ai pazienti con malattie mieloproliferative croniche</a:t>
            </a:r>
          </a:p>
          <a:p>
            <a:pPr defTabSz="872344">
              <a:lnSpc>
                <a:spcPct val="90000"/>
              </a:lnSpc>
            </a:pPr>
            <a:endParaRPr lang="it-IT" altLang="it-IT" sz="1700" b="1" dirty="0">
              <a:solidFill>
                <a:srgbClr val="003366"/>
              </a:solidFill>
              <a:latin typeface="Cambria" pitchFamily="18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33;p8">
            <a:extLst>
              <a:ext uri="{FF2B5EF4-FFF2-40B4-BE49-F238E27FC236}">
                <a16:creationId xmlns:a16="http://schemas.microsoft.com/office/drawing/2014/main" id="{6E10861B-40BB-472F-3E2D-7C0694DBB966}"/>
              </a:ext>
            </a:extLst>
          </p:cNvPr>
          <p:cNvSpPr txBox="1">
            <a:spLocks/>
          </p:cNvSpPr>
          <p:nvPr/>
        </p:nvSpPr>
        <p:spPr>
          <a:xfrm>
            <a:off x="1403648" y="537214"/>
            <a:ext cx="6194620" cy="42511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9525" rIns="0" bIns="0" rtlCol="0" anchor="t" anchorCtr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9525"/>
            <a:r>
              <a:rPr lang="it-IT" sz="2700" b="1" dirty="0" err="1">
                <a:solidFill>
                  <a:srgbClr val="C00000"/>
                </a:solidFill>
              </a:rPr>
              <a:t>Bomedemstat</a:t>
            </a:r>
            <a:endParaRPr lang="it-IT" sz="2700" b="1" dirty="0">
              <a:solidFill>
                <a:srgbClr val="C00000"/>
              </a:solidFill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49060BCD-96C2-5379-27A1-5084BEBF0C58}"/>
              </a:ext>
            </a:extLst>
          </p:cNvPr>
          <p:cNvSpPr txBox="1"/>
          <p:nvPr/>
        </p:nvSpPr>
        <p:spPr>
          <a:xfrm>
            <a:off x="396502" y="3212976"/>
            <a:ext cx="8208912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50" dirty="0"/>
              <a:t>Sono in corso </a:t>
            </a:r>
            <a:r>
              <a:rPr lang="it-IT" sz="1650" dirty="0">
                <a:solidFill>
                  <a:srgbClr val="C00000"/>
                </a:solidFill>
              </a:rPr>
              <a:t>due diversi studi </a:t>
            </a:r>
            <a:r>
              <a:rPr lang="it-IT" sz="1650" b="1" dirty="0">
                <a:solidFill>
                  <a:srgbClr val="C00000"/>
                </a:solidFill>
              </a:rPr>
              <a:t>randomizzati di fase III </a:t>
            </a:r>
            <a:r>
              <a:rPr lang="it-IT" sz="1650" dirty="0"/>
              <a:t>per valutare </a:t>
            </a:r>
            <a:r>
              <a:rPr lang="it-IT" sz="1650" dirty="0" err="1"/>
              <a:t>Bomedemstat</a:t>
            </a:r>
            <a:r>
              <a:rPr lang="it-IT" sz="1650" dirty="0"/>
              <a:t> in: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50" dirty="0"/>
              <a:t>Pazienti con diagnosi di Trombocitemia</a:t>
            </a:r>
            <a:r>
              <a:rPr lang="it-IT" sz="1650" b="1" dirty="0"/>
              <a:t> </a:t>
            </a:r>
            <a:r>
              <a:rPr lang="it-IT" sz="1650" dirty="0"/>
              <a:t>Essenziale</a:t>
            </a:r>
            <a:r>
              <a:rPr lang="it-IT" sz="1650" b="1" dirty="0"/>
              <a:t> </a:t>
            </a:r>
            <a:r>
              <a:rPr lang="it-IT" sz="1650" b="1" dirty="0">
                <a:solidFill>
                  <a:schemeClr val="tx2"/>
                </a:solidFill>
              </a:rPr>
              <a:t>intolleranti / con scarsa risposta a Idrossiurea </a:t>
            </a:r>
            <a:r>
              <a:rPr lang="it-IT" sz="1650" dirty="0"/>
              <a:t>(2° linea, </a:t>
            </a:r>
            <a:r>
              <a:rPr lang="it-IT" sz="1650" b="1" dirty="0">
                <a:solidFill>
                  <a:srgbClr val="C00000"/>
                </a:solidFill>
              </a:rPr>
              <a:t>MK-006</a:t>
            </a:r>
            <a:r>
              <a:rPr lang="it-IT" sz="1650" dirty="0"/>
              <a:t>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50" dirty="0"/>
              <a:t>Pazienti con nuova diagnosi di Trombocitemia Essenziale, </a:t>
            </a:r>
            <a:r>
              <a:rPr lang="it-IT" sz="1650" b="1" dirty="0">
                <a:solidFill>
                  <a:schemeClr val="tx2"/>
                </a:solidFill>
              </a:rPr>
              <a:t>non precedentemente sottoposti a terapia</a:t>
            </a:r>
            <a:r>
              <a:rPr lang="it-IT" sz="1650" dirty="0"/>
              <a:t> (1° linea, </a:t>
            </a:r>
            <a:r>
              <a:rPr lang="it-IT" sz="1650" b="1" dirty="0">
                <a:solidFill>
                  <a:srgbClr val="C00000"/>
                </a:solidFill>
              </a:rPr>
              <a:t>MK-007</a:t>
            </a:r>
            <a:r>
              <a:rPr lang="it-IT" sz="1650" dirty="0"/>
              <a:t>).</a:t>
            </a:r>
          </a:p>
          <a:p>
            <a:endParaRPr lang="it-IT" sz="1650" dirty="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B22DC18B-154B-947C-52A7-01AD2D6811D5}"/>
              </a:ext>
            </a:extLst>
          </p:cNvPr>
          <p:cNvSpPr txBox="1"/>
          <p:nvPr/>
        </p:nvSpPr>
        <p:spPr>
          <a:xfrm>
            <a:off x="396502" y="1298702"/>
            <a:ext cx="7704856" cy="18697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50" dirty="0"/>
              <a:t>Farmaco proteico, </a:t>
            </a:r>
            <a:r>
              <a:rPr lang="it-IT" sz="1650" b="1" dirty="0">
                <a:solidFill>
                  <a:schemeClr val="tx2"/>
                </a:solidFill>
              </a:rPr>
              <a:t>inibitore orale di LSD1</a:t>
            </a:r>
            <a:r>
              <a:rPr lang="it-IT" sz="1650" dirty="0"/>
              <a:t>, una proteine coinvolta nel promuovere la crescita delle cellule tumorali.</a:t>
            </a:r>
          </a:p>
          <a:p>
            <a:endParaRPr lang="it-IT" sz="165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50" dirty="0"/>
              <a:t>Ha già </a:t>
            </a:r>
            <a:r>
              <a:rPr lang="it-IT" sz="1650" b="1" dirty="0">
                <a:solidFill>
                  <a:schemeClr val="tx2"/>
                </a:solidFill>
              </a:rPr>
              <a:t>concluso uno studio di fase II</a:t>
            </a:r>
            <a:r>
              <a:rPr lang="it-IT" sz="1650" dirty="0"/>
              <a:t>, dove veniva usato in pazienti intolleranti / con scarsa risposta a terapia di prima linea, con risultati soddisfacenti su </a:t>
            </a:r>
            <a:r>
              <a:rPr lang="it-IT" sz="1650" b="1" dirty="0">
                <a:solidFill>
                  <a:schemeClr val="tx2"/>
                </a:solidFill>
              </a:rPr>
              <a:t>controllo della crasi ematica </a:t>
            </a:r>
            <a:r>
              <a:rPr lang="it-IT" sz="1650" dirty="0"/>
              <a:t>e con effetto nel ridurre il </a:t>
            </a:r>
            <a:r>
              <a:rPr lang="it-IT" sz="1650" b="1" dirty="0">
                <a:solidFill>
                  <a:schemeClr val="tx2"/>
                </a:solidFill>
              </a:rPr>
              <a:t>carico mutazionale</a:t>
            </a:r>
            <a:r>
              <a:rPr lang="it-IT" sz="1650" dirty="0">
                <a:solidFill>
                  <a:schemeClr val="tx2"/>
                </a:solidFill>
              </a:rPr>
              <a:t>.</a:t>
            </a:r>
          </a:p>
          <a:p>
            <a:endParaRPr lang="it-IT" sz="1650" dirty="0"/>
          </a:p>
        </p:txBody>
      </p:sp>
      <p:pic>
        <p:nvPicPr>
          <p:cNvPr id="4" name="Google Shape;109;p1" descr="AOUC_cmyk">
            <a:extLst>
              <a:ext uri="{FF2B5EF4-FFF2-40B4-BE49-F238E27FC236}">
                <a16:creationId xmlns:a16="http://schemas.microsoft.com/office/drawing/2014/main" id="{2F8B3E47-B540-DFEC-08A5-A6C827963F4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0749" y="205464"/>
            <a:ext cx="937611" cy="414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10;p1" descr="Macintosh HD:Users:fraepi:Dropbox:Lavoro:Loghi e Carte Intestate:LOGO UNIFI.pdf">
            <a:extLst>
              <a:ext uri="{FF2B5EF4-FFF2-40B4-BE49-F238E27FC236}">
                <a16:creationId xmlns:a16="http://schemas.microsoft.com/office/drawing/2014/main" id="{6D1CAC09-3830-1D3B-AE24-E5FA75EDEEB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339752" y="205464"/>
            <a:ext cx="743901" cy="43208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 Box 5">
            <a:extLst>
              <a:ext uri="{FF2B5EF4-FFF2-40B4-BE49-F238E27FC236}">
                <a16:creationId xmlns:a16="http://schemas.microsoft.com/office/drawing/2014/main" id="{DFC903A4-2A58-B530-45AF-DBD67F7FBF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453336"/>
            <a:ext cx="684076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2110" tIns="51054" rIns="102110" bIns="51054">
            <a:spAutoFit/>
          </a:bodyPr>
          <a:lstStyle/>
          <a:p>
            <a:pPr defTabSz="872344">
              <a:lnSpc>
                <a:spcPts val="2393"/>
              </a:lnSpc>
            </a:pPr>
            <a:r>
              <a:rPr lang="en-US" altLang="it-IT" sz="1000" b="1" dirty="0">
                <a:solidFill>
                  <a:srgbClr val="003366"/>
                </a:solidFill>
                <a:latin typeface="Cambria" pitchFamily="18" charset="0"/>
                <a:cs typeface="Arial" charset="0"/>
              </a:rPr>
              <a:t>Undicesima Giornata Fiorentina dedicata ai pazienti con malattie mieloproliferative croniche</a:t>
            </a:r>
          </a:p>
          <a:p>
            <a:pPr defTabSz="872344">
              <a:lnSpc>
                <a:spcPct val="90000"/>
              </a:lnSpc>
            </a:pPr>
            <a:endParaRPr lang="it-IT" altLang="it-IT" sz="1700" b="1" dirty="0">
              <a:solidFill>
                <a:srgbClr val="003366"/>
              </a:solidFill>
              <a:latin typeface="Cambria" pitchFamily="18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51707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Google Shape;191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58101" y="4733363"/>
            <a:ext cx="279953" cy="376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581585" y="1945841"/>
            <a:ext cx="258160" cy="335556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10"/>
          <p:cNvSpPr txBox="1">
            <a:spLocks noGrp="1"/>
          </p:cNvSpPr>
          <p:nvPr>
            <p:ph type="title"/>
          </p:nvPr>
        </p:nvSpPr>
        <p:spPr>
          <a:xfrm>
            <a:off x="1657991" y="793131"/>
            <a:ext cx="5841639" cy="42511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9525" rIns="0" bIns="0" rtlCol="0" anchor="t" anchorCtr="0">
            <a:spAutoFit/>
          </a:bodyPr>
          <a:lstStyle/>
          <a:p>
            <a:pPr marL="1604010" marR="118110" indent="-1478279"/>
            <a:r>
              <a:rPr lang="it-IT" sz="2700" dirty="0"/>
              <a:t>Cosa vuol dire studio randomizzato?</a:t>
            </a:r>
            <a:endParaRPr sz="2700" b="0" dirty="0"/>
          </a:p>
        </p:txBody>
      </p:sp>
      <p:grpSp>
        <p:nvGrpSpPr>
          <p:cNvPr id="194" name="Google Shape;194;p10"/>
          <p:cNvGrpSpPr/>
          <p:nvPr/>
        </p:nvGrpSpPr>
        <p:grpSpPr>
          <a:xfrm>
            <a:off x="2200275" y="2834641"/>
            <a:ext cx="1121283" cy="897908"/>
            <a:chOff x="2933700" y="2583150"/>
            <a:chExt cx="1495044" cy="1877626"/>
          </a:xfrm>
        </p:grpSpPr>
        <p:pic>
          <p:nvPicPr>
            <p:cNvPr id="195" name="Google Shape;195;p10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953492" y="2583150"/>
              <a:ext cx="1405167" cy="18776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6" name="Google Shape;196;p10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2933700" y="3000743"/>
              <a:ext cx="1495044" cy="110948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7" name="Google Shape;197;p10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2991611" y="2601467"/>
              <a:ext cx="1333500" cy="180593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98" name="Google Shape;198;p10"/>
          <p:cNvSpPr txBox="1"/>
          <p:nvPr/>
        </p:nvSpPr>
        <p:spPr>
          <a:xfrm>
            <a:off x="2245099" y="2879192"/>
            <a:ext cx="1000125" cy="830997"/>
          </a:xfrm>
          <a:prstGeom prst="rect">
            <a:avLst/>
          </a:prstGeom>
          <a:noFill/>
          <a:ln w="9525" cap="flat" cmpd="sng">
            <a:solidFill>
              <a:srgbClr val="7B5F9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spAutoFit/>
          </a:bodyPr>
          <a:lstStyle/>
          <a:p>
            <a:endParaRPr sz="135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8584" marR="86201" indent="-7144" algn="just"/>
            <a:r>
              <a:rPr lang="en-US" sz="1350" b="1" dirty="0">
                <a:latin typeface="Calibri"/>
                <a:ea typeface="Calibri"/>
                <a:cs typeface="Calibri"/>
                <a:sym typeface="Calibri"/>
              </a:rPr>
              <a:t>Screening </a:t>
            </a:r>
            <a:r>
              <a:rPr lang="en-US" sz="1350" dirty="0">
                <a:latin typeface="Calibri"/>
                <a:ea typeface="Calibri"/>
                <a:cs typeface="Calibri"/>
                <a:sym typeface="Calibri"/>
              </a:rPr>
              <a:t>e  valutazione  di </a:t>
            </a:r>
            <a:r>
              <a:rPr lang="en-US" sz="1350" b="1" dirty="0">
                <a:latin typeface="Calibri"/>
                <a:ea typeface="Calibri"/>
                <a:cs typeface="Calibri"/>
                <a:sym typeface="Calibri"/>
              </a:rPr>
              <a:t>idoneità</a:t>
            </a:r>
            <a:endParaRPr sz="1350" dirty="0"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99" name="Google Shape;199;p10"/>
          <p:cNvGrpSpPr/>
          <p:nvPr/>
        </p:nvGrpSpPr>
        <p:grpSpPr>
          <a:xfrm>
            <a:off x="2943226" y="1944243"/>
            <a:ext cx="2026538" cy="3046119"/>
            <a:chOff x="3924300" y="1449324"/>
            <a:chExt cx="2702051" cy="4061492"/>
          </a:xfrm>
        </p:grpSpPr>
        <p:pic>
          <p:nvPicPr>
            <p:cNvPr id="200" name="Google Shape;200;p10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3924300" y="1510284"/>
              <a:ext cx="934212" cy="9540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1" name="Google Shape;201;p10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5480303" y="1449324"/>
              <a:ext cx="868679" cy="1066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2" name="Google Shape;202;p10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4500273" y="3849607"/>
              <a:ext cx="533707" cy="16612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3" name="Google Shape;203;p10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4538472" y="3867912"/>
              <a:ext cx="470915" cy="159867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4" name="Google Shape;204;p10"/>
            <p:cNvSpPr/>
            <p:nvPr/>
          </p:nvSpPr>
          <p:spPr>
            <a:xfrm>
              <a:off x="4538472" y="3867912"/>
              <a:ext cx="471170" cy="1598930"/>
            </a:xfrm>
            <a:custGeom>
              <a:avLst/>
              <a:gdLst/>
              <a:ahLst/>
              <a:cxnLst/>
              <a:rect l="l" t="t" r="r" b="b"/>
              <a:pathLst>
                <a:path w="471170" h="1598929" extrusionOk="0">
                  <a:moveTo>
                    <a:pt x="0" y="0"/>
                  </a:moveTo>
                  <a:lnTo>
                    <a:pt x="0" y="1333754"/>
                  </a:lnTo>
                  <a:lnTo>
                    <a:pt x="5439" y="1380994"/>
                  </a:lnTo>
                  <a:lnTo>
                    <a:pt x="20933" y="1424355"/>
                  </a:lnTo>
                  <a:lnTo>
                    <a:pt x="45246" y="1462603"/>
                  </a:lnTo>
                  <a:lnTo>
                    <a:pt x="77144" y="1494501"/>
                  </a:lnTo>
                  <a:lnTo>
                    <a:pt x="115392" y="1518814"/>
                  </a:lnTo>
                  <a:lnTo>
                    <a:pt x="158753" y="1534308"/>
                  </a:lnTo>
                  <a:lnTo>
                    <a:pt x="205993" y="1539748"/>
                  </a:lnTo>
                  <a:lnTo>
                    <a:pt x="353187" y="1539748"/>
                  </a:lnTo>
                  <a:lnTo>
                    <a:pt x="353187" y="1598676"/>
                  </a:lnTo>
                  <a:lnTo>
                    <a:pt x="470915" y="1480947"/>
                  </a:lnTo>
                  <a:lnTo>
                    <a:pt x="353187" y="1363218"/>
                  </a:lnTo>
                  <a:lnTo>
                    <a:pt x="353187" y="1422019"/>
                  </a:lnTo>
                  <a:lnTo>
                    <a:pt x="205993" y="1422019"/>
                  </a:lnTo>
                  <a:lnTo>
                    <a:pt x="171628" y="1415085"/>
                  </a:lnTo>
                  <a:lnTo>
                    <a:pt x="143573" y="1396174"/>
                  </a:lnTo>
                  <a:lnTo>
                    <a:pt x="124662" y="1368119"/>
                  </a:lnTo>
                  <a:lnTo>
                    <a:pt x="117728" y="1333754"/>
                  </a:lnTo>
                  <a:lnTo>
                    <a:pt x="117728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45A9C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1350"/>
            </a:p>
          </p:txBody>
        </p:sp>
        <p:pic>
          <p:nvPicPr>
            <p:cNvPr id="205" name="Google Shape;205;p10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4297679" y="2394204"/>
              <a:ext cx="2328672" cy="21046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6" name="Google Shape;206;p10"/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4344923" y="2421636"/>
              <a:ext cx="2238755" cy="201472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7" name="Google Shape;207;p10"/>
            <p:cNvSpPr/>
            <p:nvPr/>
          </p:nvSpPr>
          <p:spPr>
            <a:xfrm>
              <a:off x="4344923" y="2421636"/>
              <a:ext cx="2239010" cy="2014855"/>
            </a:xfrm>
            <a:custGeom>
              <a:avLst/>
              <a:gdLst/>
              <a:ahLst/>
              <a:cxnLst/>
              <a:rect l="l" t="t" r="r" b="b"/>
              <a:pathLst>
                <a:path w="2239009" h="2014854" extrusionOk="0">
                  <a:moveTo>
                    <a:pt x="0" y="1007363"/>
                  </a:moveTo>
                  <a:lnTo>
                    <a:pt x="1151" y="961249"/>
                  </a:lnTo>
                  <a:lnTo>
                    <a:pt x="4574" y="915668"/>
                  </a:lnTo>
                  <a:lnTo>
                    <a:pt x="10218" y="870663"/>
                  </a:lnTo>
                  <a:lnTo>
                    <a:pt x="18034" y="826279"/>
                  </a:lnTo>
                  <a:lnTo>
                    <a:pt x="27972" y="782562"/>
                  </a:lnTo>
                  <a:lnTo>
                    <a:pt x="39983" y="739554"/>
                  </a:lnTo>
                  <a:lnTo>
                    <a:pt x="54019" y="697301"/>
                  </a:lnTo>
                  <a:lnTo>
                    <a:pt x="70028" y="655847"/>
                  </a:lnTo>
                  <a:lnTo>
                    <a:pt x="87963" y="615237"/>
                  </a:lnTo>
                  <a:lnTo>
                    <a:pt x="107773" y="575515"/>
                  </a:lnTo>
                  <a:lnTo>
                    <a:pt x="129410" y="536725"/>
                  </a:lnTo>
                  <a:lnTo>
                    <a:pt x="152823" y="498912"/>
                  </a:lnTo>
                  <a:lnTo>
                    <a:pt x="177964" y="462120"/>
                  </a:lnTo>
                  <a:lnTo>
                    <a:pt x="204782" y="426394"/>
                  </a:lnTo>
                  <a:lnTo>
                    <a:pt x="233230" y="391778"/>
                  </a:lnTo>
                  <a:lnTo>
                    <a:pt x="263256" y="358317"/>
                  </a:lnTo>
                  <a:lnTo>
                    <a:pt x="294813" y="326055"/>
                  </a:lnTo>
                  <a:lnTo>
                    <a:pt x="327850" y="295036"/>
                  </a:lnTo>
                  <a:lnTo>
                    <a:pt x="362318" y="265306"/>
                  </a:lnTo>
                  <a:lnTo>
                    <a:pt x="398168" y="236907"/>
                  </a:lnTo>
                  <a:lnTo>
                    <a:pt x="435350" y="209886"/>
                  </a:lnTo>
                  <a:lnTo>
                    <a:pt x="473815" y="184285"/>
                  </a:lnTo>
                  <a:lnTo>
                    <a:pt x="513514" y="160151"/>
                  </a:lnTo>
                  <a:lnTo>
                    <a:pt x="554397" y="137526"/>
                  </a:lnTo>
                  <a:lnTo>
                    <a:pt x="596414" y="116456"/>
                  </a:lnTo>
                  <a:lnTo>
                    <a:pt x="639517" y="96986"/>
                  </a:lnTo>
                  <a:lnTo>
                    <a:pt x="683656" y="79158"/>
                  </a:lnTo>
                  <a:lnTo>
                    <a:pt x="728782" y="63019"/>
                  </a:lnTo>
                  <a:lnTo>
                    <a:pt x="774845" y="48611"/>
                  </a:lnTo>
                  <a:lnTo>
                    <a:pt x="821795" y="35981"/>
                  </a:lnTo>
                  <a:lnTo>
                    <a:pt x="869584" y="25172"/>
                  </a:lnTo>
                  <a:lnTo>
                    <a:pt x="918162" y="16228"/>
                  </a:lnTo>
                  <a:lnTo>
                    <a:pt x="967480" y="9195"/>
                  </a:lnTo>
                  <a:lnTo>
                    <a:pt x="1017488" y="4116"/>
                  </a:lnTo>
                  <a:lnTo>
                    <a:pt x="1068137" y="1036"/>
                  </a:lnTo>
                  <a:lnTo>
                    <a:pt x="1119377" y="0"/>
                  </a:lnTo>
                  <a:lnTo>
                    <a:pt x="1170618" y="1036"/>
                  </a:lnTo>
                  <a:lnTo>
                    <a:pt x="1221267" y="4116"/>
                  </a:lnTo>
                  <a:lnTo>
                    <a:pt x="1271275" y="9195"/>
                  </a:lnTo>
                  <a:lnTo>
                    <a:pt x="1320593" y="16228"/>
                  </a:lnTo>
                  <a:lnTo>
                    <a:pt x="1369171" y="25172"/>
                  </a:lnTo>
                  <a:lnTo>
                    <a:pt x="1416960" y="35981"/>
                  </a:lnTo>
                  <a:lnTo>
                    <a:pt x="1463910" y="48611"/>
                  </a:lnTo>
                  <a:lnTo>
                    <a:pt x="1509973" y="63019"/>
                  </a:lnTo>
                  <a:lnTo>
                    <a:pt x="1555099" y="79158"/>
                  </a:lnTo>
                  <a:lnTo>
                    <a:pt x="1599238" y="96986"/>
                  </a:lnTo>
                  <a:lnTo>
                    <a:pt x="1642341" y="116456"/>
                  </a:lnTo>
                  <a:lnTo>
                    <a:pt x="1684358" y="137526"/>
                  </a:lnTo>
                  <a:lnTo>
                    <a:pt x="1725241" y="160151"/>
                  </a:lnTo>
                  <a:lnTo>
                    <a:pt x="1764940" y="184285"/>
                  </a:lnTo>
                  <a:lnTo>
                    <a:pt x="1803405" y="209886"/>
                  </a:lnTo>
                  <a:lnTo>
                    <a:pt x="1840587" y="236907"/>
                  </a:lnTo>
                  <a:lnTo>
                    <a:pt x="1876437" y="265306"/>
                  </a:lnTo>
                  <a:lnTo>
                    <a:pt x="1910905" y="295036"/>
                  </a:lnTo>
                  <a:lnTo>
                    <a:pt x="1943942" y="326055"/>
                  </a:lnTo>
                  <a:lnTo>
                    <a:pt x="1975499" y="358317"/>
                  </a:lnTo>
                  <a:lnTo>
                    <a:pt x="2005525" y="391778"/>
                  </a:lnTo>
                  <a:lnTo>
                    <a:pt x="2033973" y="426394"/>
                  </a:lnTo>
                  <a:lnTo>
                    <a:pt x="2060791" y="462120"/>
                  </a:lnTo>
                  <a:lnTo>
                    <a:pt x="2085932" y="498912"/>
                  </a:lnTo>
                  <a:lnTo>
                    <a:pt x="2109345" y="536725"/>
                  </a:lnTo>
                  <a:lnTo>
                    <a:pt x="2130982" y="575515"/>
                  </a:lnTo>
                  <a:lnTo>
                    <a:pt x="2150792" y="615237"/>
                  </a:lnTo>
                  <a:lnTo>
                    <a:pt x="2168727" y="655847"/>
                  </a:lnTo>
                  <a:lnTo>
                    <a:pt x="2184736" y="697301"/>
                  </a:lnTo>
                  <a:lnTo>
                    <a:pt x="2198772" y="739554"/>
                  </a:lnTo>
                  <a:lnTo>
                    <a:pt x="2210783" y="782562"/>
                  </a:lnTo>
                  <a:lnTo>
                    <a:pt x="2220722" y="826279"/>
                  </a:lnTo>
                  <a:lnTo>
                    <a:pt x="2228537" y="870663"/>
                  </a:lnTo>
                  <a:lnTo>
                    <a:pt x="2234181" y="915668"/>
                  </a:lnTo>
                  <a:lnTo>
                    <a:pt x="2237604" y="961249"/>
                  </a:lnTo>
                  <a:lnTo>
                    <a:pt x="2238755" y="1007363"/>
                  </a:lnTo>
                  <a:lnTo>
                    <a:pt x="2237604" y="1053478"/>
                  </a:lnTo>
                  <a:lnTo>
                    <a:pt x="2234181" y="1099059"/>
                  </a:lnTo>
                  <a:lnTo>
                    <a:pt x="2228537" y="1144064"/>
                  </a:lnTo>
                  <a:lnTo>
                    <a:pt x="2220722" y="1188448"/>
                  </a:lnTo>
                  <a:lnTo>
                    <a:pt x="2210783" y="1232165"/>
                  </a:lnTo>
                  <a:lnTo>
                    <a:pt x="2198772" y="1275173"/>
                  </a:lnTo>
                  <a:lnTo>
                    <a:pt x="2184736" y="1317426"/>
                  </a:lnTo>
                  <a:lnTo>
                    <a:pt x="2168727" y="1358880"/>
                  </a:lnTo>
                  <a:lnTo>
                    <a:pt x="2150792" y="1399490"/>
                  </a:lnTo>
                  <a:lnTo>
                    <a:pt x="2130982" y="1439212"/>
                  </a:lnTo>
                  <a:lnTo>
                    <a:pt x="2109345" y="1478002"/>
                  </a:lnTo>
                  <a:lnTo>
                    <a:pt x="2085932" y="1515815"/>
                  </a:lnTo>
                  <a:lnTo>
                    <a:pt x="2060791" y="1552607"/>
                  </a:lnTo>
                  <a:lnTo>
                    <a:pt x="2033973" y="1588333"/>
                  </a:lnTo>
                  <a:lnTo>
                    <a:pt x="2005525" y="1622949"/>
                  </a:lnTo>
                  <a:lnTo>
                    <a:pt x="1975499" y="1656410"/>
                  </a:lnTo>
                  <a:lnTo>
                    <a:pt x="1943942" y="1688672"/>
                  </a:lnTo>
                  <a:lnTo>
                    <a:pt x="1910905" y="1719691"/>
                  </a:lnTo>
                  <a:lnTo>
                    <a:pt x="1876437" y="1749421"/>
                  </a:lnTo>
                  <a:lnTo>
                    <a:pt x="1840587" y="1777820"/>
                  </a:lnTo>
                  <a:lnTo>
                    <a:pt x="1803405" y="1804841"/>
                  </a:lnTo>
                  <a:lnTo>
                    <a:pt x="1764940" y="1830442"/>
                  </a:lnTo>
                  <a:lnTo>
                    <a:pt x="1725241" y="1854576"/>
                  </a:lnTo>
                  <a:lnTo>
                    <a:pt x="1684358" y="1877201"/>
                  </a:lnTo>
                  <a:lnTo>
                    <a:pt x="1642341" y="1898271"/>
                  </a:lnTo>
                  <a:lnTo>
                    <a:pt x="1599238" y="1917741"/>
                  </a:lnTo>
                  <a:lnTo>
                    <a:pt x="1555099" y="1935569"/>
                  </a:lnTo>
                  <a:lnTo>
                    <a:pt x="1509973" y="1951708"/>
                  </a:lnTo>
                  <a:lnTo>
                    <a:pt x="1463910" y="1966116"/>
                  </a:lnTo>
                  <a:lnTo>
                    <a:pt x="1416960" y="1978746"/>
                  </a:lnTo>
                  <a:lnTo>
                    <a:pt x="1369171" y="1989555"/>
                  </a:lnTo>
                  <a:lnTo>
                    <a:pt x="1320593" y="1998499"/>
                  </a:lnTo>
                  <a:lnTo>
                    <a:pt x="1271275" y="2005532"/>
                  </a:lnTo>
                  <a:lnTo>
                    <a:pt x="1221267" y="2010611"/>
                  </a:lnTo>
                  <a:lnTo>
                    <a:pt x="1170618" y="2013691"/>
                  </a:lnTo>
                  <a:lnTo>
                    <a:pt x="1119377" y="2014727"/>
                  </a:lnTo>
                  <a:lnTo>
                    <a:pt x="1068137" y="2013691"/>
                  </a:lnTo>
                  <a:lnTo>
                    <a:pt x="1017488" y="2010611"/>
                  </a:lnTo>
                  <a:lnTo>
                    <a:pt x="967480" y="2005532"/>
                  </a:lnTo>
                  <a:lnTo>
                    <a:pt x="918162" y="1998499"/>
                  </a:lnTo>
                  <a:lnTo>
                    <a:pt x="869584" y="1989555"/>
                  </a:lnTo>
                  <a:lnTo>
                    <a:pt x="821795" y="1978746"/>
                  </a:lnTo>
                  <a:lnTo>
                    <a:pt x="774845" y="1966116"/>
                  </a:lnTo>
                  <a:lnTo>
                    <a:pt x="728782" y="1951708"/>
                  </a:lnTo>
                  <a:lnTo>
                    <a:pt x="683656" y="1935569"/>
                  </a:lnTo>
                  <a:lnTo>
                    <a:pt x="639517" y="1917741"/>
                  </a:lnTo>
                  <a:lnTo>
                    <a:pt x="596414" y="1898271"/>
                  </a:lnTo>
                  <a:lnTo>
                    <a:pt x="554397" y="1877201"/>
                  </a:lnTo>
                  <a:lnTo>
                    <a:pt x="513514" y="1854576"/>
                  </a:lnTo>
                  <a:lnTo>
                    <a:pt x="473815" y="1830442"/>
                  </a:lnTo>
                  <a:lnTo>
                    <a:pt x="435350" y="1804841"/>
                  </a:lnTo>
                  <a:lnTo>
                    <a:pt x="398168" y="1777820"/>
                  </a:lnTo>
                  <a:lnTo>
                    <a:pt x="362318" y="1749421"/>
                  </a:lnTo>
                  <a:lnTo>
                    <a:pt x="327850" y="1719691"/>
                  </a:lnTo>
                  <a:lnTo>
                    <a:pt x="294813" y="1688672"/>
                  </a:lnTo>
                  <a:lnTo>
                    <a:pt x="263256" y="1656410"/>
                  </a:lnTo>
                  <a:lnTo>
                    <a:pt x="233230" y="1622949"/>
                  </a:lnTo>
                  <a:lnTo>
                    <a:pt x="204782" y="1588333"/>
                  </a:lnTo>
                  <a:lnTo>
                    <a:pt x="177964" y="1552607"/>
                  </a:lnTo>
                  <a:lnTo>
                    <a:pt x="152823" y="1515815"/>
                  </a:lnTo>
                  <a:lnTo>
                    <a:pt x="129410" y="1478002"/>
                  </a:lnTo>
                  <a:lnTo>
                    <a:pt x="107773" y="1439212"/>
                  </a:lnTo>
                  <a:lnTo>
                    <a:pt x="87963" y="1399490"/>
                  </a:lnTo>
                  <a:lnTo>
                    <a:pt x="70028" y="1358880"/>
                  </a:lnTo>
                  <a:lnTo>
                    <a:pt x="54019" y="1317426"/>
                  </a:lnTo>
                  <a:lnTo>
                    <a:pt x="39983" y="1275173"/>
                  </a:lnTo>
                  <a:lnTo>
                    <a:pt x="27972" y="1232165"/>
                  </a:lnTo>
                  <a:lnTo>
                    <a:pt x="18033" y="1188448"/>
                  </a:lnTo>
                  <a:lnTo>
                    <a:pt x="10218" y="1144064"/>
                  </a:lnTo>
                  <a:lnTo>
                    <a:pt x="4574" y="1099059"/>
                  </a:lnTo>
                  <a:lnTo>
                    <a:pt x="1151" y="1053478"/>
                  </a:lnTo>
                  <a:lnTo>
                    <a:pt x="0" y="1007363"/>
                  </a:lnTo>
                  <a:close/>
                </a:path>
              </a:pathLst>
            </a:custGeom>
            <a:noFill/>
            <a:ln w="9525" cap="flat" cmpd="sng">
              <a:solidFill>
                <a:srgbClr val="45A9C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1350"/>
            </a:p>
          </p:txBody>
        </p:sp>
      </p:grpSp>
      <p:sp>
        <p:nvSpPr>
          <p:cNvPr id="208" name="Google Shape;208;p10"/>
          <p:cNvSpPr txBox="1"/>
          <p:nvPr/>
        </p:nvSpPr>
        <p:spPr>
          <a:xfrm>
            <a:off x="3601879" y="3099683"/>
            <a:ext cx="992981" cy="6328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525" rIns="0" bIns="0" anchor="t" anchorCtr="0">
            <a:spAutoFit/>
          </a:bodyPr>
          <a:lstStyle/>
          <a:p>
            <a:pPr marL="9049" marR="3810" indent="-952" algn="ctr"/>
            <a:r>
              <a:rPr lang="en-US" sz="1350" b="1">
                <a:latin typeface="Calibri"/>
                <a:ea typeface="Calibri"/>
                <a:cs typeface="Calibri"/>
                <a:sym typeface="Calibri"/>
              </a:rPr>
              <a:t>Criteri di  inclusione ed  esclusione</a:t>
            </a:r>
            <a:endParaRPr sz="135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9" name="Google Shape;209;p10"/>
          <p:cNvSpPr txBox="1"/>
          <p:nvPr/>
        </p:nvSpPr>
        <p:spPr>
          <a:xfrm>
            <a:off x="3857054" y="4244493"/>
            <a:ext cx="1443514" cy="2173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525" rIns="0" bIns="0" anchor="t" anchorCtr="0">
            <a:spAutoFit/>
          </a:bodyPr>
          <a:lstStyle/>
          <a:p>
            <a:pPr marL="9525"/>
            <a:r>
              <a:rPr lang="en-US" sz="1350" dirty="0">
                <a:latin typeface="Calibri"/>
                <a:ea typeface="Calibri"/>
                <a:cs typeface="Calibri"/>
                <a:sym typeface="Calibri"/>
              </a:rPr>
              <a:t>Hanno l’obiettivo di:</a:t>
            </a:r>
            <a:endParaRPr sz="135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0" name="Google Shape;210;p10"/>
          <p:cNvSpPr txBox="1"/>
          <p:nvPr/>
        </p:nvSpPr>
        <p:spPr>
          <a:xfrm>
            <a:off x="3857054" y="4450651"/>
            <a:ext cx="1904524" cy="1256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525" rIns="0" bIns="0" anchor="t" anchorCtr="0">
            <a:spAutoFit/>
          </a:bodyPr>
          <a:lstStyle/>
          <a:p>
            <a:pPr marL="224314" marR="3810" indent="-215264">
              <a:buClr>
                <a:srgbClr val="1F487C"/>
              </a:buClr>
              <a:buSzPts val="1800"/>
              <a:buFont typeface="Calibri"/>
              <a:buChar char="•"/>
            </a:pPr>
            <a:r>
              <a:rPr lang="en-US" sz="1350" dirty="0">
                <a:latin typeface="Calibri"/>
                <a:ea typeface="Calibri"/>
                <a:cs typeface="Calibri"/>
                <a:sym typeface="Calibri"/>
              </a:rPr>
              <a:t>Tutelare la </a:t>
            </a:r>
            <a:r>
              <a:rPr lang="en-US" sz="1350" b="1" u="sng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sicurezza</a:t>
            </a:r>
            <a:r>
              <a:rPr lang="en-US" sz="1350" dirty="0">
                <a:latin typeface="Calibri"/>
                <a:ea typeface="Calibri"/>
                <a:cs typeface="Calibri"/>
                <a:sym typeface="Calibri"/>
              </a:rPr>
              <a:t> dei  soggetti partecipanti.</a:t>
            </a:r>
            <a:endParaRPr sz="1350" dirty="0">
              <a:latin typeface="Calibri"/>
              <a:ea typeface="Calibri"/>
              <a:cs typeface="Calibri"/>
              <a:sym typeface="Calibri"/>
            </a:endParaRPr>
          </a:p>
          <a:p>
            <a:pPr marL="224314" marR="14288" indent="-215264">
              <a:buClr>
                <a:srgbClr val="1F487C"/>
              </a:buClr>
              <a:buSzPts val="1800"/>
              <a:buFont typeface="Calibri"/>
              <a:buChar char="•"/>
            </a:pPr>
            <a:r>
              <a:rPr lang="en-US" sz="1350" dirty="0">
                <a:latin typeface="Calibri"/>
                <a:ea typeface="Calibri"/>
                <a:cs typeface="Calibri"/>
                <a:sym typeface="Calibri"/>
              </a:rPr>
              <a:t>Rendere</a:t>
            </a:r>
            <a:r>
              <a:rPr lang="en-US" sz="1350" b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350" b="1" u="sng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omogenea</a:t>
            </a:r>
            <a:r>
              <a:rPr lang="en-US" sz="1350" b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350" dirty="0">
                <a:latin typeface="Calibri"/>
                <a:ea typeface="Calibri"/>
                <a:cs typeface="Calibri"/>
                <a:sym typeface="Calibri"/>
              </a:rPr>
              <a:t>la  popolazione in studio ai  fini della valutazione  dell’efficacia.</a:t>
            </a:r>
            <a:endParaRPr sz="1350" dirty="0"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11" name="Google Shape;211;p10"/>
          <p:cNvGrpSpPr/>
          <p:nvPr/>
        </p:nvGrpSpPr>
        <p:grpSpPr>
          <a:xfrm>
            <a:off x="1172719" y="2723770"/>
            <a:ext cx="1067561" cy="1549907"/>
            <a:chOff x="1563624" y="2488692"/>
            <a:chExt cx="1423415" cy="2066543"/>
          </a:xfrm>
        </p:grpSpPr>
        <p:pic>
          <p:nvPicPr>
            <p:cNvPr id="212" name="Google Shape;212;p10"/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1563624" y="2488692"/>
              <a:ext cx="1423415" cy="20665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3" name="Google Shape;213;p10"/>
            <p:cNvPicPr preferRelativeResize="0"/>
            <p:nvPr/>
          </p:nvPicPr>
          <p:blipFill rotWithShape="1">
            <a:blip r:embed="rId15">
              <a:alphaModFix/>
            </a:blip>
            <a:srcRect/>
            <a:stretch/>
          </p:blipFill>
          <p:spPr>
            <a:xfrm>
              <a:off x="1664208" y="2567940"/>
              <a:ext cx="1267968" cy="197053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4" name="Google Shape;214;p10"/>
            <p:cNvPicPr preferRelativeResize="0"/>
            <p:nvPr/>
          </p:nvPicPr>
          <p:blipFill rotWithShape="1">
            <a:blip r:embed="rId16">
              <a:alphaModFix/>
            </a:blip>
            <a:srcRect/>
            <a:stretch/>
          </p:blipFill>
          <p:spPr>
            <a:xfrm>
              <a:off x="1610868" y="2516124"/>
              <a:ext cx="1333500" cy="197662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5" name="Google Shape;215;p10"/>
            <p:cNvSpPr/>
            <p:nvPr/>
          </p:nvSpPr>
          <p:spPr>
            <a:xfrm>
              <a:off x="1610868" y="2516124"/>
              <a:ext cx="1333500" cy="1976755"/>
            </a:xfrm>
            <a:custGeom>
              <a:avLst/>
              <a:gdLst/>
              <a:ahLst/>
              <a:cxnLst/>
              <a:rect l="l" t="t" r="r" b="b"/>
              <a:pathLst>
                <a:path w="1333500" h="1976754" extrusionOk="0">
                  <a:moveTo>
                    <a:pt x="0" y="222250"/>
                  </a:moveTo>
                  <a:lnTo>
                    <a:pt x="4517" y="177477"/>
                  </a:lnTo>
                  <a:lnTo>
                    <a:pt x="17474" y="135766"/>
                  </a:lnTo>
                  <a:lnTo>
                    <a:pt x="37973" y="98015"/>
                  </a:lnTo>
                  <a:lnTo>
                    <a:pt x="65119" y="65119"/>
                  </a:lnTo>
                  <a:lnTo>
                    <a:pt x="98015" y="37973"/>
                  </a:lnTo>
                  <a:lnTo>
                    <a:pt x="135766" y="17474"/>
                  </a:lnTo>
                  <a:lnTo>
                    <a:pt x="177477" y="4517"/>
                  </a:lnTo>
                  <a:lnTo>
                    <a:pt x="222250" y="0"/>
                  </a:lnTo>
                  <a:lnTo>
                    <a:pt x="1111250" y="0"/>
                  </a:lnTo>
                  <a:lnTo>
                    <a:pt x="1156022" y="4517"/>
                  </a:lnTo>
                  <a:lnTo>
                    <a:pt x="1197733" y="17474"/>
                  </a:lnTo>
                  <a:lnTo>
                    <a:pt x="1235484" y="37973"/>
                  </a:lnTo>
                  <a:lnTo>
                    <a:pt x="1268380" y="65119"/>
                  </a:lnTo>
                  <a:lnTo>
                    <a:pt x="1295526" y="98015"/>
                  </a:lnTo>
                  <a:lnTo>
                    <a:pt x="1316025" y="135766"/>
                  </a:lnTo>
                  <a:lnTo>
                    <a:pt x="1328982" y="177477"/>
                  </a:lnTo>
                  <a:lnTo>
                    <a:pt x="1333500" y="222250"/>
                  </a:lnTo>
                  <a:lnTo>
                    <a:pt x="1333500" y="1754377"/>
                  </a:lnTo>
                  <a:lnTo>
                    <a:pt x="1328982" y="1799150"/>
                  </a:lnTo>
                  <a:lnTo>
                    <a:pt x="1316025" y="1840861"/>
                  </a:lnTo>
                  <a:lnTo>
                    <a:pt x="1295526" y="1878612"/>
                  </a:lnTo>
                  <a:lnTo>
                    <a:pt x="1268380" y="1911508"/>
                  </a:lnTo>
                  <a:lnTo>
                    <a:pt x="1235484" y="1938654"/>
                  </a:lnTo>
                  <a:lnTo>
                    <a:pt x="1197733" y="1959153"/>
                  </a:lnTo>
                  <a:lnTo>
                    <a:pt x="1156022" y="1972110"/>
                  </a:lnTo>
                  <a:lnTo>
                    <a:pt x="1111250" y="1976627"/>
                  </a:lnTo>
                  <a:lnTo>
                    <a:pt x="222250" y="1976627"/>
                  </a:lnTo>
                  <a:lnTo>
                    <a:pt x="177477" y="1972110"/>
                  </a:lnTo>
                  <a:lnTo>
                    <a:pt x="135766" y="1959153"/>
                  </a:lnTo>
                  <a:lnTo>
                    <a:pt x="98015" y="1938654"/>
                  </a:lnTo>
                  <a:lnTo>
                    <a:pt x="65119" y="1911508"/>
                  </a:lnTo>
                  <a:lnTo>
                    <a:pt x="37973" y="1878612"/>
                  </a:lnTo>
                  <a:lnTo>
                    <a:pt x="17474" y="1840861"/>
                  </a:lnTo>
                  <a:lnTo>
                    <a:pt x="4517" y="1799150"/>
                  </a:lnTo>
                  <a:lnTo>
                    <a:pt x="0" y="1754377"/>
                  </a:lnTo>
                  <a:lnTo>
                    <a:pt x="0" y="222250"/>
                  </a:lnTo>
                  <a:close/>
                </a:path>
              </a:pathLst>
            </a:custGeom>
            <a:noFill/>
            <a:ln w="9525" cap="flat" cmpd="sng">
              <a:solidFill>
                <a:srgbClr val="96B8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1350"/>
            </a:p>
          </p:txBody>
        </p:sp>
      </p:grpSp>
      <p:sp>
        <p:nvSpPr>
          <p:cNvPr id="216" name="Google Shape;216;p10"/>
          <p:cNvSpPr txBox="1"/>
          <p:nvPr/>
        </p:nvSpPr>
        <p:spPr>
          <a:xfrm>
            <a:off x="1362265" y="2827401"/>
            <a:ext cx="692468" cy="1301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038" rIns="0" bIns="0" anchor="t" anchorCtr="0">
            <a:spAutoFit/>
          </a:bodyPr>
          <a:lstStyle/>
          <a:p>
            <a:pPr marL="9525" marR="3810" indent="-1428" algn="ctr"/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Proposta  del  </a:t>
            </a:r>
            <a:r>
              <a:rPr lang="en-US" sz="1200" b="1">
                <a:latin typeface="Calibri"/>
                <a:ea typeface="Calibri"/>
                <a:cs typeface="Calibri"/>
                <a:sym typeface="Calibri"/>
              </a:rPr>
              <a:t>protocollo  </a:t>
            </a: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al paziente  e firma del  </a:t>
            </a:r>
            <a:r>
              <a:rPr lang="en-US" sz="1200" b="1">
                <a:latin typeface="Calibri"/>
                <a:ea typeface="Calibri"/>
                <a:cs typeface="Calibri"/>
                <a:sym typeface="Calibri"/>
              </a:rPr>
              <a:t>consenso  informato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17" name="Google Shape;217;p10"/>
          <p:cNvGrpSpPr/>
          <p:nvPr/>
        </p:nvGrpSpPr>
        <p:grpSpPr>
          <a:xfrm>
            <a:off x="4887468" y="3065536"/>
            <a:ext cx="1661921" cy="753227"/>
            <a:chOff x="6516623" y="2944380"/>
            <a:chExt cx="2215895" cy="1004303"/>
          </a:xfrm>
        </p:grpSpPr>
        <p:pic>
          <p:nvPicPr>
            <p:cNvPr id="218" name="Google Shape;218;p10"/>
            <p:cNvPicPr preferRelativeResize="0"/>
            <p:nvPr/>
          </p:nvPicPr>
          <p:blipFill rotWithShape="1">
            <a:blip r:embed="rId17">
              <a:alphaModFix/>
            </a:blip>
            <a:srcRect/>
            <a:stretch/>
          </p:blipFill>
          <p:spPr>
            <a:xfrm>
              <a:off x="6536435" y="2944380"/>
              <a:ext cx="2196083" cy="100430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9" name="Google Shape;219;p10"/>
            <p:cNvPicPr preferRelativeResize="0"/>
            <p:nvPr/>
          </p:nvPicPr>
          <p:blipFill rotWithShape="1">
            <a:blip r:embed="rId18">
              <a:alphaModFix/>
            </a:blip>
            <a:srcRect/>
            <a:stretch/>
          </p:blipFill>
          <p:spPr>
            <a:xfrm>
              <a:off x="6516623" y="3198863"/>
              <a:ext cx="2007107" cy="5608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0" name="Google Shape;220;p10"/>
            <p:cNvPicPr preferRelativeResize="0"/>
            <p:nvPr/>
          </p:nvPicPr>
          <p:blipFill rotWithShape="1">
            <a:blip r:embed="rId19">
              <a:alphaModFix/>
            </a:blip>
            <a:srcRect/>
            <a:stretch/>
          </p:blipFill>
          <p:spPr>
            <a:xfrm>
              <a:off x="6583679" y="2977896"/>
              <a:ext cx="2104644" cy="90220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1" name="Google Shape;221;p10"/>
            <p:cNvSpPr/>
            <p:nvPr/>
          </p:nvSpPr>
          <p:spPr>
            <a:xfrm>
              <a:off x="6583679" y="2977896"/>
              <a:ext cx="2105025" cy="902335"/>
            </a:xfrm>
            <a:custGeom>
              <a:avLst/>
              <a:gdLst/>
              <a:ahLst/>
              <a:cxnLst/>
              <a:rect l="l" t="t" r="r" b="b"/>
              <a:pathLst>
                <a:path w="2105025" h="902335" extrusionOk="0">
                  <a:moveTo>
                    <a:pt x="0" y="225551"/>
                  </a:moveTo>
                  <a:lnTo>
                    <a:pt x="1653540" y="225551"/>
                  </a:lnTo>
                  <a:lnTo>
                    <a:pt x="1653540" y="0"/>
                  </a:lnTo>
                  <a:lnTo>
                    <a:pt x="2104644" y="451103"/>
                  </a:lnTo>
                  <a:lnTo>
                    <a:pt x="1653540" y="902207"/>
                  </a:lnTo>
                  <a:lnTo>
                    <a:pt x="1653540" y="676655"/>
                  </a:lnTo>
                  <a:lnTo>
                    <a:pt x="0" y="676655"/>
                  </a:lnTo>
                  <a:lnTo>
                    <a:pt x="0" y="225551"/>
                  </a:lnTo>
                  <a:close/>
                </a:path>
              </a:pathLst>
            </a:custGeom>
            <a:noFill/>
            <a:ln w="9525" cap="flat" cmpd="sng">
              <a:solidFill>
                <a:srgbClr val="BC4A4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1350"/>
            </a:p>
          </p:txBody>
        </p:sp>
      </p:grpSp>
      <p:sp>
        <p:nvSpPr>
          <p:cNvPr id="222" name="Google Shape;222;p10"/>
          <p:cNvSpPr txBox="1"/>
          <p:nvPr/>
        </p:nvSpPr>
        <p:spPr>
          <a:xfrm>
            <a:off x="5013007" y="3305842"/>
            <a:ext cx="1258729" cy="2173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525" rIns="0" bIns="0" anchor="t" anchorCtr="0">
            <a:spAutoFit/>
          </a:bodyPr>
          <a:lstStyle/>
          <a:p>
            <a:pPr marL="9525"/>
            <a:r>
              <a:rPr lang="en-US" sz="1350" b="1">
                <a:latin typeface="Calibri"/>
                <a:ea typeface="Calibri"/>
                <a:cs typeface="Calibri"/>
                <a:sym typeface="Calibri"/>
              </a:rPr>
              <a:t>Randomizzazione</a:t>
            </a:r>
            <a:endParaRPr sz="1350"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23" name="Google Shape;223;p10"/>
          <p:cNvGrpSpPr/>
          <p:nvPr/>
        </p:nvGrpSpPr>
        <p:grpSpPr>
          <a:xfrm>
            <a:off x="5773292" y="2189998"/>
            <a:ext cx="1916811" cy="2114540"/>
            <a:chOff x="7697723" y="1776996"/>
            <a:chExt cx="2555748" cy="2819387"/>
          </a:xfrm>
        </p:grpSpPr>
        <p:pic>
          <p:nvPicPr>
            <p:cNvPr id="224" name="Google Shape;224;p10"/>
            <p:cNvPicPr preferRelativeResize="0"/>
            <p:nvPr/>
          </p:nvPicPr>
          <p:blipFill rotWithShape="1">
            <a:blip r:embed="rId20">
              <a:alphaModFix/>
            </a:blip>
            <a:srcRect/>
            <a:stretch/>
          </p:blipFill>
          <p:spPr>
            <a:xfrm>
              <a:off x="7766303" y="2238743"/>
              <a:ext cx="826020" cy="970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5" name="Google Shape;225;p10"/>
            <p:cNvPicPr preferRelativeResize="0"/>
            <p:nvPr/>
          </p:nvPicPr>
          <p:blipFill rotWithShape="1">
            <a:blip r:embed="rId21">
              <a:alphaModFix/>
            </a:blip>
            <a:srcRect/>
            <a:stretch/>
          </p:blipFill>
          <p:spPr>
            <a:xfrm>
              <a:off x="7815452" y="2266188"/>
              <a:ext cx="732281" cy="87795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6" name="Google Shape;226;p10"/>
            <p:cNvSpPr/>
            <p:nvPr/>
          </p:nvSpPr>
          <p:spPr>
            <a:xfrm>
              <a:off x="7815452" y="2266188"/>
              <a:ext cx="732790" cy="878205"/>
            </a:xfrm>
            <a:custGeom>
              <a:avLst/>
              <a:gdLst/>
              <a:ahLst/>
              <a:cxnLst/>
              <a:rect l="l" t="t" r="r" b="b"/>
              <a:pathLst>
                <a:path w="732790" h="878205" extrusionOk="0">
                  <a:moveTo>
                    <a:pt x="0" y="742569"/>
                  </a:moveTo>
                  <a:lnTo>
                    <a:pt x="452247" y="118999"/>
                  </a:lnTo>
                  <a:lnTo>
                    <a:pt x="359028" y="51308"/>
                  </a:lnTo>
                  <a:lnTo>
                    <a:pt x="680974" y="0"/>
                  </a:lnTo>
                  <a:lnTo>
                    <a:pt x="732281" y="322072"/>
                  </a:lnTo>
                  <a:lnTo>
                    <a:pt x="638937" y="254381"/>
                  </a:lnTo>
                  <a:lnTo>
                    <a:pt x="186563" y="877951"/>
                  </a:lnTo>
                  <a:lnTo>
                    <a:pt x="0" y="742569"/>
                  </a:lnTo>
                  <a:close/>
                </a:path>
              </a:pathLst>
            </a:custGeom>
            <a:noFill/>
            <a:ln w="9525" cap="flat" cmpd="sng">
              <a:solidFill>
                <a:srgbClr val="BC4A4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1350"/>
            </a:p>
          </p:txBody>
        </p:sp>
        <p:pic>
          <p:nvPicPr>
            <p:cNvPr id="227" name="Google Shape;227;p10"/>
            <p:cNvPicPr preferRelativeResize="0"/>
            <p:nvPr/>
          </p:nvPicPr>
          <p:blipFill rotWithShape="1">
            <a:blip r:embed="rId22">
              <a:alphaModFix/>
            </a:blip>
            <a:srcRect/>
            <a:stretch/>
          </p:blipFill>
          <p:spPr>
            <a:xfrm>
              <a:off x="7697723" y="3656088"/>
              <a:ext cx="838187" cy="9402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8" name="Google Shape;228;p10"/>
            <p:cNvPicPr preferRelativeResize="0"/>
            <p:nvPr/>
          </p:nvPicPr>
          <p:blipFill rotWithShape="1">
            <a:blip r:embed="rId23">
              <a:alphaModFix/>
            </a:blip>
            <a:srcRect/>
            <a:stretch/>
          </p:blipFill>
          <p:spPr>
            <a:xfrm>
              <a:off x="7747507" y="3685540"/>
              <a:ext cx="744727" cy="84670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9" name="Google Shape;229;p10"/>
            <p:cNvSpPr/>
            <p:nvPr/>
          </p:nvSpPr>
          <p:spPr>
            <a:xfrm>
              <a:off x="7747507" y="3685540"/>
              <a:ext cx="744855" cy="847090"/>
            </a:xfrm>
            <a:custGeom>
              <a:avLst/>
              <a:gdLst/>
              <a:ahLst/>
              <a:cxnLst/>
              <a:rect l="l" t="t" r="r" b="b"/>
              <a:pathLst>
                <a:path w="744854" h="847089" extrusionOk="0">
                  <a:moveTo>
                    <a:pt x="182625" y="0"/>
                  </a:moveTo>
                  <a:lnTo>
                    <a:pt x="653415" y="591439"/>
                  </a:lnTo>
                  <a:lnTo>
                    <a:pt x="744727" y="518795"/>
                  </a:lnTo>
                  <a:lnTo>
                    <a:pt x="707517" y="846709"/>
                  </a:lnTo>
                  <a:lnTo>
                    <a:pt x="379602" y="809498"/>
                  </a:lnTo>
                  <a:lnTo>
                    <a:pt x="470916" y="736854"/>
                  </a:lnTo>
                  <a:lnTo>
                    <a:pt x="0" y="145415"/>
                  </a:lnTo>
                  <a:lnTo>
                    <a:pt x="182625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C4A4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1350"/>
            </a:p>
          </p:txBody>
        </p:sp>
        <p:pic>
          <p:nvPicPr>
            <p:cNvPr id="230" name="Google Shape;230;p10"/>
            <p:cNvPicPr preferRelativeResize="0"/>
            <p:nvPr/>
          </p:nvPicPr>
          <p:blipFill rotWithShape="1">
            <a:blip r:embed="rId24">
              <a:alphaModFix/>
            </a:blip>
            <a:srcRect/>
            <a:stretch/>
          </p:blipFill>
          <p:spPr>
            <a:xfrm>
              <a:off x="8462771" y="1776996"/>
              <a:ext cx="1790700" cy="6461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1" name="Google Shape;231;p10"/>
            <p:cNvPicPr preferRelativeResize="0"/>
            <p:nvPr/>
          </p:nvPicPr>
          <p:blipFill rotWithShape="1">
            <a:blip r:embed="rId25">
              <a:alphaModFix/>
            </a:blip>
            <a:srcRect/>
            <a:stretch/>
          </p:blipFill>
          <p:spPr>
            <a:xfrm>
              <a:off x="8484107" y="1851647"/>
              <a:ext cx="1748027" cy="5608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2" name="Google Shape;232;p10"/>
            <p:cNvPicPr preferRelativeResize="0"/>
            <p:nvPr/>
          </p:nvPicPr>
          <p:blipFill rotWithShape="1">
            <a:blip r:embed="rId26">
              <a:alphaModFix/>
            </a:blip>
            <a:srcRect/>
            <a:stretch/>
          </p:blipFill>
          <p:spPr>
            <a:xfrm>
              <a:off x="8510015" y="1804416"/>
              <a:ext cx="1700783" cy="55626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33" name="Google Shape;233;p10"/>
          <p:cNvSpPr txBox="1"/>
          <p:nvPr/>
        </p:nvSpPr>
        <p:spPr>
          <a:xfrm>
            <a:off x="6382512" y="2210562"/>
            <a:ext cx="1275873" cy="302964"/>
          </a:xfrm>
          <a:prstGeom prst="rect">
            <a:avLst/>
          </a:prstGeom>
          <a:noFill/>
          <a:ln w="9525" cap="flat" cmpd="sng">
            <a:solidFill>
              <a:srgbClr val="497CB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94294" rIns="0" bIns="0" anchor="t" anchorCtr="0">
            <a:spAutoFit/>
          </a:bodyPr>
          <a:lstStyle/>
          <a:p>
            <a:pPr marL="116205"/>
            <a:r>
              <a:rPr lang="en-US" sz="1350" b="1">
                <a:latin typeface="Calibri"/>
                <a:ea typeface="Calibri"/>
                <a:cs typeface="Calibri"/>
                <a:sym typeface="Calibri"/>
              </a:rPr>
              <a:t>Trattamento A</a:t>
            </a:r>
            <a:endParaRPr sz="1350"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34" name="Google Shape;234;p10"/>
          <p:cNvGrpSpPr/>
          <p:nvPr/>
        </p:nvGrpSpPr>
        <p:grpSpPr>
          <a:xfrm>
            <a:off x="6416773" y="4266794"/>
            <a:ext cx="1352226" cy="457225"/>
            <a:chOff x="8555697" y="4546058"/>
            <a:chExt cx="1802968" cy="609633"/>
          </a:xfrm>
        </p:grpSpPr>
        <p:pic>
          <p:nvPicPr>
            <p:cNvPr id="235" name="Google Shape;235;p10"/>
            <p:cNvPicPr preferRelativeResize="0"/>
            <p:nvPr/>
          </p:nvPicPr>
          <p:blipFill rotWithShape="1">
            <a:blip r:embed="rId27">
              <a:alphaModFix/>
            </a:blip>
            <a:srcRect/>
            <a:stretch/>
          </p:blipFill>
          <p:spPr>
            <a:xfrm>
              <a:off x="8555697" y="4546058"/>
              <a:ext cx="1802968" cy="59139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6" name="Google Shape;236;p10"/>
            <p:cNvPicPr preferRelativeResize="0"/>
            <p:nvPr/>
          </p:nvPicPr>
          <p:blipFill rotWithShape="1">
            <a:blip r:embed="rId28">
              <a:alphaModFix/>
            </a:blip>
            <a:srcRect/>
            <a:stretch/>
          </p:blipFill>
          <p:spPr>
            <a:xfrm>
              <a:off x="8587740" y="4594847"/>
              <a:ext cx="1737359" cy="5608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7" name="Google Shape;237;p10"/>
            <p:cNvPicPr preferRelativeResize="0"/>
            <p:nvPr/>
          </p:nvPicPr>
          <p:blipFill rotWithShape="1">
            <a:blip r:embed="rId29">
              <a:alphaModFix/>
            </a:blip>
            <a:srcRect/>
            <a:stretch/>
          </p:blipFill>
          <p:spPr>
            <a:xfrm>
              <a:off x="8593836" y="4564379"/>
              <a:ext cx="1731264" cy="51968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38" name="Google Shape;238;p10"/>
          <p:cNvSpPr txBox="1"/>
          <p:nvPr/>
        </p:nvSpPr>
        <p:spPr>
          <a:xfrm>
            <a:off x="6445377" y="4280534"/>
            <a:ext cx="1298734" cy="289975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81431" rIns="0" bIns="0" anchor="t" anchorCtr="0">
            <a:spAutoFit/>
          </a:bodyPr>
          <a:lstStyle/>
          <a:p>
            <a:pPr marL="131445"/>
            <a:r>
              <a:rPr lang="en-US" sz="1350" b="1">
                <a:latin typeface="Calibri"/>
                <a:ea typeface="Calibri"/>
                <a:cs typeface="Calibri"/>
                <a:sym typeface="Calibri"/>
              </a:rPr>
              <a:t>Trattamento B</a:t>
            </a:r>
            <a:endParaRPr sz="1350"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39" name="Google Shape;239;p10"/>
          <p:cNvGrpSpPr/>
          <p:nvPr/>
        </p:nvGrpSpPr>
        <p:grpSpPr>
          <a:xfrm>
            <a:off x="4973192" y="2599183"/>
            <a:ext cx="2025405" cy="1436774"/>
            <a:chOff x="6630923" y="2322576"/>
            <a:chExt cx="2700540" cy="1915699"/>
          </a:xfrm>
        </p:grpSpPr>
        <p:pic>
          <p:nvPicPr>
            <p:cNvPr id="240" name="Google Shape;240;p10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6630923" y="2322576"/>
              <a:ext cx="682751" cy="69799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1" name="Google Shape;241;p10"/>
            <p:cNvPicPr preferRelativeResize="0"/>
            <p:nvPr/>
          </p:nvPicPr>
          <p:blipFill rotWithShape="1">
            <a:blip r:embed="rId30">
              <a:alphaModFix/>
            </a:blip>
            <a:srcRect/>
            <a:stretch/>
          </p:blipFill>
          <p:spPr>
            <a:xfrm>
              <a:off x="8851335" y="2497804"/>
              <a:ext cx="464907" cy="174047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2" name="Google Shape;242;p10"/>
            <p:cNvPicPr preferRelativeResize="0"/>
            <p:nvPr/>
          </p:nvPicPr>
          <p:blipFill rotWithShape="1">
            <a:blip r:embed="rId31">
              <a:alphaModFix/>
            </a:blip>
            <a:srcRect/>
            <a:stretch/>
          </p:blipFill>
          <p:spPr>
            <a:xfrm>
              <a:off x="8770619" y="2636520"/>
              <a:ext cx="560844" cy="135940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3" name="Google Shape;243;p10"/>
            <p:cNvPicPr preferRelativeResize="0"/>
            <p:nvPr/>
          </p:nvPicPr>
          <p:blipFill rotWithShape="1">
            <a:blip r:embed="rId32">
              <a:alphaModFix/>
            </a:blip>
            <a:srcRect/>
            <a:stretch/>
          </p:blipFill>
          <p:spPr>
            <a:xfrm>
              <a:off x="8886444" y="2516124"/>
              <a:ext cx="399287" cy="166725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4" name="Google Shape;244;p10"/>
            <p:cNvSpPr/>
            <p:nvPr/>
          </p:nvSpPr>
          <p:spPr>
            <a:xfrm>
              <a:off x="8886444" y="2516124"/>
              <a:ext cx="399415" cy="1667510"/>
            </a:xfrm>
            <a:custGeom>
              <a:avLst/>
              <a:gdLst/>
              <a:ahLst/>
              <a:cxnLst/>
              <a:rect l="l" t="t" r="r" b="b"/>
              <a:pathLst>
                <a:path w="399415" h="1667510" extrusionOk="0">
                  <a:moveTo>
                    <a:pt x="299465" y="0"/>
                  </a:moveTo>
                  <a:lnTo>
                    <a:pt x="299465" y="1467612"/>
                  </a:lnTo>
                  <a:lnTo>
                    <a:pt x="399287" y="1467612"/>
                  </a:lnTo>
                  <a:lnTo>
                    <a:pt x="199644" y="1667256"/>
                  </a:lnTo>
                  <a:lnTo>
                    <a:pt x="0" y="1467612"/>
                  </a:lnTo>
                  <a:lnTo>
                    <a:pt x="99822" y="1467612"/>
                  </a:lnTo>
                  <a:lnTo>
                    <a:pt x="99822" y="0"/>
                  </a:lnTo>
                  <a:lnTo>
                    <a:pt x="299465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96B8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1350"/>
            </a:p>
          </p:txBody>
        </p:sp>
      </p:grpSp>
      <p:sp>
        <p:nvSpPr>
          <p:cNvPr id="245" name="Google Shape;245;p10"/>
          <p:cNvSpPr txBox="1"/>
          <p:nvPr/>
        </p:nvSpPr>
        <p:spPr>
          <a:xfrm rot="5400000">
            <a:off x="6447099" y="3227559"/>
            <a:ext cx="773325" cy="209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9525">
              <a:lnSpc>
                <a:spcPct val="100555"/>
              </a:lnSpc>
            </a:pPr>
            <a:r>
              <a:rPr lang="en-US" sz="1350" b="1">
                <a:latin typeface="Calibri"/>
                <a:ea typeface="Calibri"/>
                <a:cs typeface="Calibri"/>
                <a:sym typeface="Calibri"/>
              </a:rPr>
              <a:t>Cross-over</a:t>
            </a:r>
            <a:endParaRPr sz="1350"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46" name="Google Shape;246;p10"/>
          <p:cNvGrpSpPr/>
          <p:nvPr/>
        </p:nvGrpSpPr>
        <p:grpSpPr>
          <a:xfrm>
            <a:off x="6964871" y="3029522"/>
            <a:ext cx="899636" cy="417195"/>
            <a:chOff x="9286494" y="2896362"/>
            <a:chExt cx="1199515" cy="556260"/>
          </a:xfrm>
        </p:grpSpPr>
        <p:sp>
          <p:nvSpPr>
            <p:cNvPr id="247" name="Google Shape;247;p10"/>
            <p:cNvSpPr/>
            <p:nvPr/>
          </p:nvSpPr>
          <p:spPr>
            <a:xfrm>
              <a:off x="9286494" y="2896362"/>
              <a:ext cx="1199515" cy="556260"/>
            </a:xfrm>
            <a:custGeom>
              <a:avLst/>
              <a:gdLst/>
              <a:ahLst/>
              <a:cxnLst/>
              <a:rect l="l" t="t" r="r" b="b"/>
              <a:pathLst>
                <a:path w="1199515" h="556260" extrusionOk="0">
                  <a:moveTo>
                    <a:pt x="921257" y="0"/>
                  </a:moveTo>
                  <a:lnTo>
                    <a:pt x="921257" y="139064"/>
                  </a:lnTo>
                  <a:lnTo>
                    <a:pt x="0" y="139064"/>
                  </a:lnTo>
                  <a:lnTo>
                    <a:pt x="0" y="417195"/>
                  </a:lnTo>
                  <a:lnTo>
                    <a:pt x="921257" y="417195"/>
                  </a:lnTo>
                  <a:lnTo>
                    <a:pt x="921257" y="556260"/>
                  </a:lnTo>
                  <a:lnTo>
                    <a:pt x="1199387" y="278129"/>
                  </a:lnTo>
                  <a:lnTo>
                    <a:pt x="921257" y="0"/>
                  </a:lnTo>
                  <a:close/>
                </a:path>
              </a:pathLst>
            </a:custGeom>
            <a:solidFill>
              <a:srgbClr val="4F81BC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1350"/>
            </a:p>
          </p:txBody>
        </p:sp>
        <p:sp>
          <p:nvSpPr>
            <p:cNvPr id="248" name="Google Shape;248;p10"/>
            <p:cNvSpPr/>
            <p:nvPr/>
          </p:nvSpPr>
          <p:spPr>
            <a:xfrm>
              <a:off x="9286494" y="2896362"/>
              <a:ext cx="1199515" cy="556260"/>
            </a:xfrm>
            <a:custGeom>
              <a:avLst/>
              <a:gdLst/>
              <a:ahLst/>
              <a:cxnLst/>
              <a:rect l="l" t="t" r="r" b="b"/>
              <a:pathLst>
                <a:path w="1199515" h="556260" extrusionOk="0">
                  <a:moveTo>
                    <a:pt x="0" y="139064"/>
                  </a:moveTo>
                  <a:lnTo>
                    <a:pt x="921257" y="139064"/>
                  </a:lnTo>
                  <a:lnTo>
                    <a:pt x="921257" y="0"/>
                  </a:lnTo>
                  <a:lnTo>
                    <a:pt x="1199387" y="278129"/>
                  </a:lnTo>
                  <a:lnTo>
                    <a:pt x="921257" y="556260"/>
                  </a:lnTo>
                  <a:lnTo>
                    <a:pt x="921257" y="417195"/>
                  </a:lnTo>
                  <a:lnTo>
                    <a:pt x="0" y="417195"/>
                  </a:lnTo>
                  <a:lnTo>
                    <a:pt x="0" y="139064"/>
                  </a:lnTo>
                  <a:close/>
                </a:path>
              </a:pathLst>
            </a:custGeom>
            <a:noFill/>
            <a:ln w="25900" cap="flat" cmpd="sng">
              <a:solidFill>
                <a:srgbClr val="395E8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1350"/>
            </a:p>
          </p:txBody>
        </p:sp>
      </p:grpSp>
      <p:sp>
        <p:nvSpPr>
          <p:cNvPr id="249" name="Google Shape;249;p10"/>
          <p:cNvSpPr txBox="1"/>
          <p:nvPr/>
        </p:nvSpPr>
        <p:spPr>
          <a:xfrm>
            <a:off x="7059264" y="3113875"/>
            <a:ext cx="607219" cy="2173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525" rIns="0" bIns="0" anchor="t" anchorCtr="0">
            <a:spAutoFit/>
          </a:bodyPr>
          <a:lstStyle/>
          <a:p>
            <a:pPr marL="9525"/>
            <a:r>
              <a:rPr lang="en-US" sz="135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Risultati</a:t>
            </a:r>
            <a:endParaRPr sz="1350"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50" name="Google Shape;250;p10"/>
          <p:cNvGrpSpPr/>
          <p:nvPr/>
        </p:nvGrpSpPr>
        <p:grpSpPr>
          <a:xfrm>
            <a:off x="1307591" y="1764875"/>
            <a:ext cx="1900809" cy="3573172"/>
            <a:chOff x="1743455" y="1210166"/>
            <a:chExt cx="2534412" cy="4764229"/>
          </a:xfrm>
        </p:grpSpPr>
        <p:pic>
          <p:nvPicPr>
            <p:cNvPr id="251" name="Google Shape;251;p10"/>
            <p:cNvPicPr preferRelativeResize="0"/>
            <p:nvPr/>
          </p:nvPicPr>
          <p:blipFill rotWithShape="1">
            <a:blip r:embed="rId33">
              <a:alphaModFix/>
            </a:blip>
            <a:srcRect/>
            <a:stretch/>
          </p:blipFill>
          <p:spPr>
            <a:xfrm>
              <a:off x="1743455" y="1210166"/>
              <a:ext cx="801624" cy="107583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2" name="Google Shape;252;p10"/>
            <p:cNvPicPr preferRelativeResize="0"/>
            <p:nvPr/>
          </p:nvPicPr>
          <p:blipFill rotWithShape="1">
            <a:blip r:embed="rId34">
              <a:alphaModFix/>
            </a:blip>
            <a:srcRect/>
            <a:stretch/>
          </p:blipFill>
          <p:spPr>
            <a:xfrm>
              <a:off x="3038855" y="4859863"/>
              <a:ext cx="1239012" cy="1114532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" name="Google Shape;109;p1" descr="AOUC_cmyk">
            <a:extLst>
              <a:ext uri="{FF2B5EF4-FFF2-40B4-BE49-F238E27FC236}">
                <a16:creationId xmlns:a16="http://schemas.microsoft.com/office/drawing/2014/main" id="{BD2FBF8C-B6A1-26BC-55D5-1FD19BFF1182}"/>
              </a:ext>
            </a:extLst>
          </p:cNvPr>
          <p:cNvPicPr preferRelativeResize="0"/>
          <p:nvPr/>
        </p:nvPicPr>
        <p:blipFill rotWithShape="1">
          <a:blip r:embed="rId35">
            <a:alphaModFix/>
          </a:blip>
          <a:srcRect/>
          <a:stretch/>
        </p:blipFill>
        <p:spPr>
          <a:xfrm>
            <a:off x="370749" y="205464"/>
            <a:ext cx="937611" cy="414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10;p1" descr="Macintosh HD:Users:fraepi:Dropbox:Lavoro:Loghi e Carte Intestate:LOGO UNIFI.pdf">
            <a:extLst>
              <a:ext uri="{FF2B5EF4-FFF2-40B4-BE49-F238E27FC236}">
                <a16:creationId xmlns:a16="http://schemas.microsoft.com/office/drawing/2014/main" id="{DA7460F6-6D3C-F682-673C-7B1DDAEBBF15}"/>
              </a:ext>
            </a:extLst>
          </p:cNvPr>
          <p:cNvPicPr preferRelativeResize="0"/>
          <p:nvPr/>
        </p:nvPicPr>
        <p:blipFill rotWithShape="1">
          <a:blip r:embed="rId36">
            <a:alphaModFix/>
          </a:blip>
          <a:srcRect/>
          <a:stretch/>
        </p:blipFill>
        <p:spPr>
          <a:xfrm>
            <a:off x="2339752" y="205464"/>
            <a:ext cx="743901" cy="43208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 Box 5">
            <a:extLst>
              <a:ext uri="{FF2B5EF4-FFF2-40B4-BE49-F238E27FC236}">
                <a16:creationId xmlns:a16="http://schemas.microsoft.com/office/drawing/2014/main" id="{402E2219-4512-F0FA-4EC1-835BE5E148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453336"/>
            <a:ext cx="684076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2110" tIns="51054" rIns="102110" bIns="51054">
            <a:spAutoFit/>
          </a:bodyPr>
          <a:lstStyle/>
          <a:p>
            <a:pPr defTabSz="872344">
              <a:lnSpc>
                <a:spcPts val="2393"/>
              </a:lnSpc>
            </a:pPr>
            <a:r>
              <a:rPr lang="en-US" altLang="it-IT" sz="1000" b="1" dirty="0">
                <a:solidFill>
                  <a:srgbClr val="003366"/>
                </a:solidFill>
                <a:latin typeface="Cambria" pitchFamily="18" charset="0"/>
                <a:cs typeface="Arial" charset="0"/>
              </a:rPr>
              <a:t>Undicesima Giornata Fiorentina dedicata ai pazienti con malattie mieloproliferative croniche</a:t>
            </a:r>
          </a:p>
          <a:p>
            <a:pPr defTabSz="872344">
              <a:lnSpc>
                <a:spcPct val="90000"/>
              </a:lnSpc>
            </a:pPr>
            <a:endParaRPr lang="it-IT" altLang="it-IT" sz="1700" b="1" dirty="0">
              <a:solidFill>
                <a:srgbClr val="003366"/>
              </a:solidFill>
              <a:latin typeface="Cambria" pitchFamily="18" charset="0"/>
              <a:cs typeface="Arial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33;p8">
            <a:extLst>
              <a:ext uri="{FF2B5EF4-FFF2-40B4-BE49-F238E27FC236}">
                <a16:creationId xmlns:a16="http://schemas.microsoft.com/office/drawing/2014/main" id="{11D78138-D28D-F709-1144-D99B98A5BB0C}"/>
              </a:ext>
            </a:extLst>
          </p:cNvPr>
          <p:cNvSpPr txBox="1">
            <a:spLocks/>
          </p:cNvSpPr>
          <p:nvPr/>
        </p:nvSpPr>
        <p:spPr>
          <a:xfrm>
            <a:off x="1403648" y="537214"/>
            <a:ext cx="6194620" cy="42511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9525" rIns="0" bIns="0" rtlCol="0" anchor="t" anchorCtr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9525"/>
            <a:r>
              <a:rPr lang="it-IT" sz="2700" b="1" dirty="0">
                <a:solidFill>
                  <a:srgbClr val="C00000"/>
                </a:solidFill>
              </a:rPr>
              <a:t>BET inibitori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681281CC-BAC6-2B24-5E31-A1D46B3FD0CE}"/>
              </a:ext>
            </a:extLst>
          </p:cNvPr>
          <p:cNvSpPr txBox="1"/>
          <p:nvPr/>
        </p:nvSpPr>
        <p:spPr>
          <a:xfrm>
            <a:off x="521804" y="1196752"/>
            <a:ext cx="8100392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50" dirty="0" err="1"/>
              <a:t>L’inibizione</a:t>
            </a:r>
            <a:r>
              <a:rPr lang="en-US" sz="1650" dirty="0"/>
              <a:t> </a:t>
            </a:r>
            <a:r>
              <a:rPr lang="en-US" sz="1650" dirty="0" err="1"/>
              <a:t>delle</a:t>
            </a:r>
            <a:r>
              <a:rPr lang="en-US" sz="1650" dirty="0"/>
              <a:t> protein BET </a:t>
            </a:r>
            <a:r>
              <a:rPr lang="en-US" sz="1650" dirty="0" err="1"/>
              <a:t>promuove</a:t>
            </a:r>
            <a:r>
              <a:rPr lang="en-US" sz="1650" dirty="0"/>
              <a:t> lo </a:t>
            </a:r>
            <a:r>
              <a:rPr lang="en-US" sz="1650" dirty="0" err="1"/>
              <a:t>spegnimento</a:t>
            </a:r>
            <a:r>
              <a:rPr lang="en-US" sz="1650" dirty="0"/>
              <a:t> di </a:t>
            </a:r>
            <a:r>
              <a:rPr lang="en-US" sz="1650" dirty="0" err="1"/>
              <a:t>meccanismi</a:t>
            </a:r>
            <a:r>
              <a:rPr lang="en-US" sz="1650" dirty="0"/>
              <a:t> </a:t>
            </a:r>
            <a:r>
              <a:rPr lang="en-US" sz="1650" dirty="0" err="1"/>
              <a:t>infiammatori</a:t>
            </a:r>
            <a:r>
              <a:rPr lang="en-US" sz="1650" dirty="0"/>
              <a:t> e </a:t>
            </a:r>
            <a:r>
              <a:rPr lang="en-US" sz="1650" dirty="0" err="1"/>
              <a:t>inibisce</a:t>
            </a:r>
            <a:r>
              <a:rPr lang="en-US" sz="1650" dirty="0"/>
              <a:t> la </a:t>
            </a:r>
            <a:r>
              <a:rPr lang="en-US" sz="1650" dirty="0" err="1"/>
              <a:t>proliferazione</a:t>
            </a:r>
            <a:r>
              <a:rPr lang="en-US" sz="1650" dirty="0"/>
              <a:t> di cellule </a:t>
            </a:r>
            <a:r>
              <a:rPr lang="en-US" sz="1650" dirty="0" err="1"/>
              <a:t>patologiche</a:t>
            </a:r>
            <a:r>
              <a:rPr lang="en-US" sz="1650" dirty="0"/>
              <a:t> </a:t>
            </a:r>
            <a:r>
              <a:rPr lang="en-US" sz="1650" dirty="0" err="1"/>
              <a:t>coinvolte</a:t>
            </a:r>
            <a:r>
              <a:rPr lang="en-US" sz="1650" dirty="0"/>
              <a:t> </a:t>
            </a:r>
            <a:r>
              <a:rPr lang="en-US" sz="1650" dirty="0" err="1"/>
              <a:t>nelle</a:t>
            </a:r>
            <a:r>
              <a:rPr lang="en-US" sz="1650" dirty="0"/>
              <a:t> </a:t>
            </a:r>
            <a:r>
              <a:rPr lang="en-US" sz="1650" dirty="0" err="1"/>
              <a:t>neoplasie</a:t>
            </a:r>
            <a:r>
              <a:rPr lang="en-US" sz="1650" dirty="0"/>
              <a:t> </a:t>
            </a:r>
            <a:r>
              <a:rPr lang="en-US" sz="1650" dirty="0" err="1"/>
              <a:t>mieloproliferative</a:t>
            </a:r>
            <a:r>
              <a:rPr lang="en-US" sz="1650" dirty="0"/>
              <a:t> </a:t>
            </a:r>
            <a:r>
              <a:rPr lang="en-US" sz="1650" dirty="0" err="1"/>
              <a:t>croniche</a:t>
            </a:r>
            <a:r>
              <a:rPr lang="en-US" sz="1650" dirty="0"/>
              <a:t>. </a:t>
            </a:r>
            <a:endParaRPr lang="it-IT" sz="1650" dirty="0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5857D3F6-A845-300B-CA37-C935D952070B}"/>
              </a:ext>
            </a:extLst>
          </p:cNvPr>
          <p:cNvSpPr txBox="1"/>
          <p:nvPr/>
        </p:nvSpPr>
        <p:spPr>
          <a:xfrm>
            <a:off x="324493" y="2768290"/>
            <a:ext cx="417646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50" b="1" dirty="0" err="1"/>
              <a:t>Pelabresib</a:t>
            </a:r>
            <a:r>
              <a:rPr lang="it-IT" sz="1650" b="1" dirty="0"/>
              <a:t> – Studio </a:t>
            </a:r>
            <a:r>
              <a:rPr lang="it-IT" sz="1650" b="1" dirty="0" err="1"/>
              <a:t>Manifest</a:t>
            </a:r>
            <a:r>
              <a:rPr lang="it-IT" sz="1650" b="1" dirty="0"/>
              <a:t> (Fase II)</a:t>
            </a:r>
          </a:p>
          <a:p>
            <a:endParaRPr lang="it-IT" sz="165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50" b="1" dirty="0">
                <a:solidFill>
                  <a:srgbClr val="C00000"/>
                </a:solidFill>
              </a:rPr>
              <a:t>4 diverse braccia di trattamento</a:t>
            </a:r>
            <a:r>
              <a:rPr lang="it-IT" sz="1650" dirty="0"/>
              <a:t>, divise per diagnosi e precedente terapia.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50" dirty="0"/>
              <a:t>Riguardo la Trombocitemia Essenziale sono disponibili solo dati preliminari su 20 pazienti intolleranti /con scarsa risposta a Idrossiurea.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50" dirty="0"/>
              <a:t>Ottima risposta ematologica e su sintomatologia, un paziente su 3 riferisce effetti collaterali gastro-intestinali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1650" dirty="0"/>
          </a:p>
        </p:txBody>
      </p:sp>
      <p:sp>
        <p:nvSpPr>
          <p:cNvPr id="7" name="Cornice 6">
            <a:extLst>
              <a:ext uri="{FF2B5EF4-FFF2-40B4-BE49-F238E27FC236}">
                <a16:creationId xmlns:a16="http://schemas.microsoft.com/office/drawing/2014/main" id="{711932E8-3C48-11C9-AD72-1E32F4CE364B}"/>
              </a:ext>
            </a:extLst>
          </p:cNvPr>
          <p:cNvSpPr/>
          <p:nvPr/>
        </p:nvSpPr>
        <p:spPr>
          <a:xfrm>
            <a:off x="198226" y="2492896"/>
            <a:ext cx="4302732" cy="3693319"/>
          </a:xfrm>
          <a:custGeom>
            <a:avLst/>
            <a:gdLst>
              <a:gd name="connsiteX0" fmla="*/ 0 w 5076056"/>
              <a:gd name="connsiteY0" fmla="*/ 0 h 4333254"/>
              <a:gd name="connsiteX1" fmla="*/ 5076056 w 5076056"/>
              <a:gd name="connsiteY1" fmla="*/ 0 h 4333254"/>
              <a:gd name="connsiteX2" fmla="*/ 5076056 w 5076056"/>
              <a:gd name="connsiteY2" fmla="*/ 4333254 h 4333254"/>
              <a:gd name="connsiteX3" fmla="*/ 0 w 5076056"/>
              <a:gd name="connsiteY3" fmla="*/ 4333254 h 4333254"/>
              <a:gd name="connsiteX4" fmla="*/ 0 w 5076056"/>
              <a:gd name="connsiteY4" fmla="*/ 0 h 4333254"/>
              <a:gd name="connsiteX5" fmla="*/ 541657 w 5076056"/>
              <a:gd name="connsiteY5" fmla="*/ 541657 h 4333254"/>
              <a:gd name="connsiteX6" fmla="*/ 541657 w 5076056"/>
              <a:gd name="connsiteY6" fmla="*/ 3791597 h 4333254"/>
              <a:gd name="connsiteX7" fmla="*/ 4534399 w 5076056"/>
              <a:gd name="connsiteY7" fmla="*/ 3791597 h 4333254"/>
              <a:gd name="connsiteX8" fmla="*/ 4534399 w 5076056"/>
              <a:gd name="connsiteY8" fmla="*/ 541657 h 4333254"/>
              <a:gd name="connsiteX9" fmla="*/ 541657 w 5076056"/>
              <a:gd name="connsiteY9" fmla="*/ 541657 h 4333254"/>
              <a:gd name="connsiteX0" fmla="*/ 0 w 5076056"/>
              <a:gd name="connsiteY0" fmla="*/ 0 h 4333254"/>
              <a:gd name="connsiteX1" fmla="*/ 5076056 w 5076056"/>
              <a:gd name="connsiteY1" fmla="*/ 0 h 4333254"/>
              <a:gd name="connsiteX2" fmla="*/ 5076056 w 5076056"/>
              <a:gd name="connsiteY2" fmla="*/ 4333254 h 4333254"/>
              <a:gd name="connsiteX3" fmla="*/ 0 w 5076056"/>
              <a:gd name="connsiteY3" fmla="*/ 4333254 h 4333254"/>
              <a:gd name="connsiteX4" fmla="*/ 0 w 5076056"/>
              <a:gd name="connsiteY4" fmla="*/ 0 h 4333254"/>
              <a:gd name="connsiteX5" fmla="*/ 541657 w 5076056"/>
              <a:gd name="connsiteY5" fmla="*/ 541657 h 4333254"/>
              <a:gd name="connsiteX6" fmla="*/ 541657 w 5076056"/>
              <a:gd name="connsiteY6" fmla="*/ 3791597 h 4333254"/>
              <a:gd name="connsiteX7" fmla="*/ 4914644 w 5076056"/>
              <a:gd name="connsiteY7" fmla="*/ 3791597 h 4333254"/>
              <a:gd name="connsiteX8" fmla="*/ 4534399 w 5076056"/>
              <a:gd name="connsiteY8" fmla="*/ 541657 h 4333254"/>
              <a:gd name="connsiteX9" fmla="*/ 541657 w 5076056"/>
              <a:gd name="connsiteY9" fmla="*/ 541657 h 4333254"/>
              <a:gd name="connsiteX0" fmla="*/ 0 w 5076056"/>
              <a:gd name="connsiteY0" fmla="*/ 0 h 4333254"/>
              <a:gd name="connsiteX1" fmla="*/ 5076056 w 5076056"/>
              <a:gd name="connsiteY1" fmla="*/ 0 h 4333254"/>
              <a:gd name="connsiteX2" fmla="*/ 5076056 w 5076056"/>
              <a:gd name="connsiteY2" fmla="*/ 4333254 h 4333254"/>
              <a:gd name="connsiteX3" fmla="*/ 0 w 5076056"/>
              <a:gd name="connsiteY3" fmla="*/ 4333254 h 4333254"/>
              <a:gd name="connsiteX4" fmla="*/ 0 w 5076056"/>
              <a:gd name="connsiteY4" fmla="*/ 0 h 4333254"/>
              <a:gd name="connsiteX5" fmla="*/ 541657 w 5076056"/>
              <a:gd name="connsiteY5" fmla="*/ 541657 h 4333254"/>
              <a:gd name="connsiteX6" fmla="*/ 541657 w 5076056"/>
              <a:gd name="connsiteY6" fmla="*/ 3791597 h 4333254"/>
              <a:gd name="connsiteX7" fmla="*/ 4914644 w 5076056"/>
              <a:gd name="connsiteY7" fmla="*/ 3791597 h 4333254"/>
              <a:gd name="connsiteX8" fmla="*/ 4869377 w 5076056"/>
              <a:gd name="connsiteY8" fmla="*/ 514497 h 4333254"/>
              <a:gd name="connsiteX9" fmla="*/ 541657 w 5076056"/>
              <a:gd name="connsiteY9" fmla="*/ 541657 h 4333254"/>
              <a:gd name="connsiteX0" fmla="*/ 0 w 5076056"/>
              <a:gd name="connsiteY0" fmla="*/ 0 h 4333254"/>
              <a:gd name="connsiteX1" fmla="*/ 5076056 w 5076056"/>
              <a:gd name="connsiteY1" fmla="*/ 0 h 4333254"/>
              <a:gd name="connsiteX2" fmla="*/ 5076056 w 5076056"/>
              <a:gd name="connsiteY2" fmla="*/ 4333254 h 4333254"/>
              <a:gd name="connsiteX3" fmla="*/ 0 w 5076056"/>
              <a:gd name="connsiteY3" fmla="*/ 4333254 h 4333254"/>
              <a:gd name="connsiteX4" fmla="*/ 0 w 5076056"/>
              <a:gd name="connsiteY4" fmla="*/ 0 h 4333254"/>
              <a:gd name="connsiteX5" fmla="*/ 170465 w 5076056"/>
              <a:gd name="connsiteY5" fmla="*/ 532604 h 4333254"/>
              <a:gd name="connsiteX6" fmla="*/ 541657 w 5076056"/>
              <a:gd name="connsiteY6" fmla="*/ 3791597 h 4333254"/>
              <a:gd name="connsiteX7" fmla="*/ 4914644 w 5076056"/>
              <a:gd name="connsiteY7" fmla="*/ 3791597 h 4333254"/>
              <a:gd name="connsiteX8" fmla="*/ 4869377 w 5076056"/>
              <a:gd name="connsiteY8" fmla="*/ 514497 h 4333254"/>
              <a:gd name="connsiteX9" fmla="*/ 170465 w 5076056"/>
              <a:gd name="connsiteY9" fmla="*/ 532604 h 4333254"/>
              <a:gd name="connsiteX0" fmla="*/ 0 w 5076056"/>
              <a:gd name="connsiteY0" fmla="*/ 0 h 4333254"/>
              <a:gd name="connsiteX1" fmla="*/ 5076056 w 5076056"/>
              <a:gd name="connsiteY1" fmla="*/ 0 h 4333254"/>
              <a:gd name="connsiteX2" fmla="*/ 5076056 w 5076056"/>
              <a:gd name="connsiteY2" fmla="*/ 4333254 h 4333254"/>
              <a:gd name="connsiteX3" fmla="*/ 0 w 5076056"/>
              <a:gd name="connsiteY3" fmla="*/ 4333254 h 4333254"/>
              <a:gd name="connsiteX4" fmla="*/ 0 w 5076056"/>
              <a:gd name="connsiteY4" fmla="*/ 0 h 4333254"/>
              <a:gd name="connsiteX5" fmla="*/ 170465 w 5076056"/>
              <a:gd name="connsiteY5" fmla="*/ 532604 h 4333254"/>
              <a:gd name="connsiteX6" fmla="*/ 541657 w 5076056"/>
              <a:gd name="connsiteY6" fmla="*/ 3791597 h 4333254"/>
              <a:gd name="connsiteX7" fmla="*/ 4914644 w 5076056"/>
              <a:gd name="connsiteY7" fmla="*/ 3791597 h 4333254"/>
              <a:gd name="connsiteX8" fmla="*/ 4869377 w 5076056"/>
              <a:gd name="connsiteY8" fmla="*/ 514497 h 4333254"/>
              <a:gd name="connsiteX9" fmla="*/ 170465 w 5076056"/>
              <a:gd name="connsiteY9" fmla="*/ 532604 h 4333254"/>
              <a:gd name="connsiteX0" fmla="*/ 0 w 5076056"/>
              <a:gd name="connsiteY0" fmla="*/ 0 h 4333254"/>
              <a:gd name="connsiteX1" fmla="*/ 5076056 w 5076056"/>
              <a:gd name="connsiteY1" fmla="*/ 0 h 4333254"/>
              <a:gd name="connsiteX2" fmla="*/ 5076056 w 5076056"/>
              <a:gd name="connsiteY2" fmla="*/ 4333254 h 4333254"/>
              <a:gd name="connsiteX3" fmla="*/ 0 w 5076056"/>
              <a:gd name="connsiteY3" fmla="*/ 4333254 h 4333254"/>
              <a:gd name="connsiteX4" fmla="*/ 0 w 5076056"/>
              <a:gd name="connsiteY4" fmla="*/ 0 h 4333254"/>
              <a:gd name="connsiteX5" fmla="*/ 170465 w 5076056"/>
              <a:gd name="connsiteY5" fmla="*/ 532604 h 4333254"/>
              <a:gd name="connsiteX6" fmla="*/ 541657 w 5076056"/>
              <a:gd name="connsiteY6" fmla="*/ 3791597 h 4333254"/>
              <a:gd name="connsiteX7" fmla="*/ 4914644 w 5076056"/>
              <a:gd name="connsiteY7" fmla="*/ 3791597 h 4333254"/>
              <a:gd name="connsiteX8" fmla="*/ 4878430 w 5076056"/>
              <a:gd name="connsiteY8" fmla="*/ 143305 h 4333254"/>
              <a:gd name="connsiteX9" fmla="*/ 170465 w 5076056"/>
              <a:gd name="connsiteY9" fmla="*/ 532604 h 4333254"/>
              <a:gd name="connsiteX0" fmla="*/ 0 w 5076056"/>
              <a:gd name="connsiteY0" fmla="*/ 0 h 4333254"/>
              <a:gd name="connsiteX1" fmla="*/ 5076056 w 5076056"/>
              <a:gd name="connsiteY1" fmla="*/ 0 h 4333254"/>
              <a:gd name="connsiteX2" fmla="*/ 5076056 w 5076056"/>
              <a:gd name="connsiteY2" fmla="*/ 4333254 h 4333254"/>
              <a:gd name="connsiteX3" fmla="*/ 0 w 5076056"/>
              <a:gd name="connsiteY3" fmla="*/ 4333254 h 4333254"/>
              <a:gd name="connsiteX4" fmla="*/ 0 w 5076056"/>
              <a:gd name="connsiteY4" fmla="*/ 0 h 4333254"/>
              <a:gd name="connsiteX5" fmla="*/ 125198 w 5076056"/>
              <a:gd name="connsiteY5" fmla="*/ 152359 h 4333254"/>
              <a:gd name="connsiteX6" fmla="*/ 541657 w 5076056"/>
              <a:gd name="connsiteY6" fmla="*/ 3791597 h 4333254"/>
              <a:gd name="connsiteX7" fmla="*/ 4914644 w 5076056"/>
              <a:gd name="connsiteY7" fmla="*/ 3791597 h 4333254"/>
              <a:gd name="connsiteX8" fmla="*/ 4878430 w 5076056"/>
              <a:gd name="connsiteY8" fmla="*/ 143305 h 4333254"/>
              <a:gd name="connsiteX9" fmla="*/ 125198 w 5076056"/>
              <a:gd name="connsiteY9" fmla="*/ 152359 h 4333254"/>
              <a:gd name="connsiteX0" fmla="*/ 0 w 5076056"/>
              <a:gd name="connsiteY0" fmla="*/ 0 h 4333254"/>
              <a:gd name="connsiteX1" fmla="*/ 5076056 w 5076056"/>
              <a:gd name="connsiteY1" fmla="*/ 0 h 4333254"/>
              <a:gd name="connsiteX2" fmla="*/ 5076056 w 5076056"/>
              <a:gd name="connsiteY2" fmla="*/ 4333254 h 4333254"/>
              <a:gd name="connsiteX3" fmla="*/ 0 w 5076056"/>
              <a:gd name="connsiteY3" fmla="*/ 4333254 h 4333254"/>
              <a:gd name="connsiteX4" fmla="*/ 0 w 5076056"/>
              <a:gd name="connsiteY4" fmla="*/ 0 h 4333254"/>
              <a:gd name="connsiteX5" fmla="*/ 125198 w 5076056"/>
              <a:gd name="connsiteY5" fmla="*/ 152359 h 4333254"/>
              <a:gd name="connsiteX6" fmla="*/ 107090 w 5076056"/>
              <a:gd name="connsiteY6" fmla="*/ 4208057 h 4333254"/>
              <a:gd name="connsiteX7" fmla="*/ 4914644 w 5076056"/>
              <a:gd name="connsiteY7" fmla="*/ 3791597 h 4333254"/>
              <a:gd name="connsiteX8" fmla="*/ 4878430 w 5076056"/>
              <a:gd name="connsiteY8" fmla="*/ 143305 h 4333254"/>
              <a:gd name="connsiteX9" fmla="*/ 125198 w 5076056"/>
              <a:gd name="connsiteY9" fmla="*/ 152359 h 4333254"/>
              <a:gd name="connsiteX0" fmla="*/ 0 w 5076056"/>
              <a:gd name="connsiteY0" fmla="*/ 0 h 4333254"/>
              <a:gd name="connsiteX1" fmla="*/ 5076056 w 5076056"/>
              <a:gd name="connsiteY1" fmla="*/ 0 h 4333254"/>
              <a:gd name="connsiteX2" fmla="*/ 5076056 w 5076056"/>
              <a:gd name="connsiteY2" fmla="*/ 4333254 h 4333254"/>
              <a:gd name="connsiteX3" fmla="*/ 0 w 5076056"/>
              <a:gd name="connsiteY3" fmla="*/ 4333254 h 4333254"/>
              <a:gd name="connsiteX4" fmla="*/ 0 w 5076056"/>
              <a:gd name="connsiteY4" fmla="*/ 0 h 4333254"/>
              <a:gd name="connsiteX5" fmla="*/ 125198 w 5076056"/>
              <a:gd name="connsiteY5" fmla="*/ 152359 h 4333254"/>
              <a:gd name="connsiteX6" fmla="*/ 107090 w 5076056"/>
              <a:gd name="connsiteY6" fmla="*/ 4208057 h 4333254"/>
              <a:gd name="connsiteX7" fmla="*/ 4941805 w 5076056"/>
              <a:gd name="connsiteY7" fmla="*/ 4217110 h 4333254"/>
              <a:gd name="connsiteX8" fmla="*/ 4878430 w 5076056"/>
              <a:gd name="connsiteY8" fmla="*/ 143305 h 4333254"/>
              <a:gd name="connsiteX9" fmla="*/ 125198 w 5076056"/>
              <a:gd name="connsiteY9" fmla="*/ 152359 h 4333254"/>
              <a:gd name="connsiteX0" fmla="*/ 0 w 5076056"/>
              <a:gd name="connsiteY0" fmla="*/ 0 h 4333254"/>
              <a:gd name="connsiteX1" fmla="*/ 5076056 w 5076056"/>
              <a:gd name="connsiteY1" fmla="*/ 0 h 4333254"/>
              <a:gd name="connsiteX2" fmla="*/ 5076056 w 5076056"/>
              <a:gd name="connsiteY2" fmla="*/ 4333254 h 4333254"/>
              <a:gd name="connsiteX3" fmla="*/ 0 w 5076056"/>
              <a:gd name="connsiteY3" fmla="*/ 4333254 h 4333254"/>
              <a:gd name="connsiteX4" fmla="*/ 0 w 5076056"/>
              <a:gd name="connsiteY4" fmla="*/ 0 h 4333254"/>
              <a:gd name="connsiteX5" fmla="*/ 125198 w 5076056"/>
              <a:gd name="connsiteY5" fmla="*/ 152359 h 4333254"/>
              <a:gd name="connsiteX6" fmla="*/ 107090 w 5076056"/>
              <a:gd name="connsiteY6" fmla="*/ 4208057 h 4333254"/>
              <a:gd name="connsiteX7" fmla="*/ 4941805 w 5076056"/>
              <a:gd name="connsiteY7" fmla="*/ 4217110 h 4333254"/>
              <a:gd name="connsiteX8" fmla="*/ 4959912 w 5076056"/>
              <a:gd name="connsiteY8" fmla="*/ 143305 h 4333254"/>
              <a:gd name="connsiteX9" fmla="*/ 125198 w 5076056"/>
              <a:gd name="connsiteY9" fmla="*/ 152359 h 4333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076056" h="4333254">
                <a:moveTo>
                  <a:pt x="0" y="0"/>
                </a:moveTo>
                <a:lnTo>
                  <a:pt x="5076056" y="0"/>
                </a:lnTo>
                <a:lnTo>
                  <a:pt x="5076056" y="4333254"/>
                </a:lnTo>
                <a:lnTo>
                  <a:pt x="0" y="4333254"/>
                </a:lnTo>
                <a:lnTo>
                  <a:pt x="0" y="0"/>
                </a:lnTo>
                <a:close/>
                <a:moveTo>
                  <a:pt x="125198" y="152359"/>
                </a:moveTo>
                <a:lnTo>
                  <a:pt x="107090" y="4208057"/>
                </a:lnTo>
                <a:lnTo>
                  <a:pt x="4941805" y="4217110"/>
                </a:lnTo>
                <a:cubicBezTo>
                  <a:pt x="4947841" y="2859175"/>
                  <a:pt x="4953876" y="1501240"/>
                  <a:pt x="4959912" y="143305"/>
                </a:cubicBezTo>
                <a:lnTo>
                  <a:pt x="125198" y="152359"/>
                </a:lnTo>
                <a:close/>
              </a:path>
            </a:pathLst>
          </a:custGeom>
          <a:solidFill>
            <a:srgbClr val="0070C0"/>
          </a:solidFill>
          <a:ln w="3175" cmpd="dbl"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378911AF-DF26-FA24-98BC-298955D3C1EF}"/>
              </a:ext>
            </a:extLst>
          </p:cNvPr>
          <p:cNvSpPr txBox="1"/>
          <p:nvPr/>
        </p:nvSpPr>
        <p:spPr>
          <a:xfrm>
            <a:off x="4769310" y="2768290"/>
            <a:ext cx="4176464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50" b="1" dirty="0"/>
              <a:t>INCB057643 – Studio INCB 57643-103 (Fase I)</a:t>
            </a:r>
          </a:p>
          <a:p>
            <a:endParaRPr lang="it-IT" sz="165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50" dirty="0"/>
              <a:t>Già valutato in un precedente studio di fase 1 non concentrato su neoplasie mieloproliferative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50" dirty="0"/>
              <a:t>Lo studio è dedicato principalmente alla Mielofibrosi, ma comprende anche un gruppo ristretto di pazienti con Trombocitemia Essenziale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1650" dirty="0"/>
          </a:p>
        </p:txBody>
      </p:sp>
      <p:sp>
        <p:nvSpPr>
          <p:cNvPr id="10" name="Cornice 6">
            <a:extLst>
              <a:ext uri="{FF2B5EF4-FFF2-40B4-BE49-F238E27FC236}">
                <a16:creationId xmlns:a16="http://schemas.microsoft.com/office/drawing/2014/main" id="{2554C50E-092E-1731-2090-C09D9ECF5F3C}"/>
              </a:ext>
            </a:extLst>
          </p:cNvPr>
          <p:cNvSpPr/>
          <p:nvPr/>
        </p:nvSpPr>
        <p:spPr>
          <a:xfrm>
            <a:off x="4643044" y="2491292"/>
            <a:ext cx="4302732" cy="3693319"/>
          </a:xfrm>
          <a:custGeom>
            <a:avLst/>
            <a:gdLst>
              <a:gd name="connsiteX0" fmla="*/ 0 w 5076056"/>
              <a:gd name="connsiteY0" fmla="*/ 0 h 4333254"/>
              <a:gd name="connsiteX1" fmla="*/ 5076056 w 5076056"/>
              <a:gd name="connsiteY1" fmla="*/ 0 h 4333254"/>
              <a:gd name="connsiteX2" fmla="*/ 5076056 w 5076056"/>
              <a:gd name="connsiteY2" fmla="*/ 4333254 h 4333254"/>
              <a:gd name="connsiteX3" fmla="*/ 0 w 5076056"/>
              <a:gd name="connsiteY3" fmla="*/ 4333254 h 4333254"/>
              <a:gd name="connsiteX4" fmla="*/ 0 w 5076056"/>
              <a:gd name="connsiteY4" fmla="*/ 0 h 4333254"/>
              <a:gd name="connsiteX5" fmla="*/ 541657 w 5076056"/>
              <a:gd name="connsiteY5" fmla="*/ 541657 h 4333254"/>
              <a:gd name="connsiteX6" fmla="*/ 541657 w 5076056"/>
              <a:gd name="connsiteY6" fmla="*/ 3791597 h 4333254"/>
              <a:gd name="connsiteX7" fmla="*/ 4534399 w 5076056"/>
              <a:gd name="connsiteY7" fmla="*/ 3791597 h 4333254"/>
              <a:gd name="connsiteX8" fmla="*/ 4534399 w 5076056"/>
              <a:gd name="connsiteY8" fmla="*/ 541657 h 4333254"/>
              <a:gd name="connsiteX9" fmla="*/ 541657 w 5076056"/>
              <a:gd name="connsiteY9" fmla="*/ 541657 h 4333254"/>
              <a:gd name="connsiteX0" fmla="*/ 0 w 5076056"/>
              <a:gd name="connsiteY0" fmla="*/ 0 h 4333254"/>
              <a:gd name="connsiteX1" fmla="*/ 5076056 w 5076056"/>
              <a:gd name="connsiteY1" fmla="*/ 0 h 4333254"/>
              <a:gd name="connsiteX2" fmla="*/ 5076056 w 5076056"/>
              <a:gd name="connsiteY2" fmla="*/ 4333254 h 4333254"/>
              <a:gd name="connsiteX3" fmla="*/ 0 w 5076056"/>
              <a:gd name="connsiteY3" fmla="*/ 4333254 h 4333254"/>
              <a:gd name="connsiteX4" fmla="*/ 0 w 5076056"/>
              <a:gd name="connsiteY4" fmla="*/ 0 h 4333254"/>
              <a:gd name="connsiteX5" fmla="*/ 541657 w 5076056"/>
              <a:gd name="connsiteY5" fmla="*/ 541657 h 4333254"/>
              <a:gd name="connsiteX6" fmla="*/ 541657 w 5076056"/>
              <a:gd name="connsiteY6" fmla="*/ 3791597 h 4333254"/>
              <a:gd name="connsiteX7" fmla="*/ 4914644 w 5076056"/>
              <a:gd name="connsiteY7" fmla="*/ 3791597 h 4333254"/>
              <a:gd name="connsiteX8" fmla="*/ 4534399 w 5076056"/>
              <a:gd name="connsiteY8" fmla="*/ 541657 h 4333254"/>
              <a:gd name="connsiteX9" fmla="*/ 541657 w 5076056"/>
              <a:gd name="connsiteY9" fmla="*/ 541657 h 4333254"/>
              <a:gd name="connsiteX0" fmla="*/ 0 w 5076056"/>
              <a:gd name="connsiteY0" fmla="*/ 0 h 4333254"/>
              <a:gd name="connsiteX1" fmla="*/ 5076056 w 5076056"/>
              <a:gd name="connsiteY1" fmla="*/ 0 h 4333254"/>
              <a:gd name="connsiteX2" fmla="*/ 5076056 w 5076056"/>
              <a:gd name="connsiteY2" fmla="*/ 4333254 h 4333254"/>
              <a:gd name="connsiteX3" fmla="*/ 0 w 5076056"/>
              <a:gd name="connsiteY3" fmla="*/ 4333254 h 4333254"/>
              <a:gd name="connsiteX4" fmla="*/ 0 w 5076056"/>
              <a:gd name="connsiteY4" fmla="*/ 0 h 4333254"/>
              <a:gd name="connsiteX5" fmla="*/ 541657 w 5076056"/>
              <a:gd name="connsiteY5" fmla="*/ 541657 h 4333254"/>
              <a:gd name="connsiteX6" fmla="*/ 541657 w 5076056"/>
              <a:gd name="connsiteY6" fmla="*/ 3791597 h 4333254"/>
              <a:gd name="connsiteX7" fmla="*/ 4914644 w 5076056"/>
              <a:gd name="connsiteY7" fmla="*/ 3791597 h 4333254"/>
              <a:gd name="connsiteX8" fmla="*/ 4869377 w 5076056"/>
              <a:gd name="connsiteY8" fmla="*/ 514497 h 4333254"/>
              <a:gd name="connsiteX9" fmla="*/ 541657 w 5076056"/>
              <a:gd name="connsiteY9" fmla="*/ 541657 h 4333254"/>
              <a:gd name="connsiteX0" fmla="*/ 0 w 5076056"/>
              <a:gd name="connsiteY0" fmla="*/ 0 h 4333254"/>
              <a:gd name="connsiteX1" fmla="*/ 5076056 w 5076056"/>
              <a:gd name="connsiteY1" fmla="*/ 0 h 4333254"/>
              <a:gd name="connsiteX2" fmla="*/ 5076056 w 5076056"/>
              <a:gd name="connsiteY2" fmla="*/ 4333254 h 4333254"/>
              <a:gd name="connsiteX3" fmla="*/ 0 w 5076056"/>
              <a:gd name="connsiteY3" fmla="*/ 4333254 h 4333254"/>
              <a:gd name="connsiteX4" fmla="*/ 0 w 5076056"/>
              <a:gd name="connsiteY4" fmla="*/ 0 h 4333254"/>
              <a:gd name="connsiteX5" fmla="*/ 170465 w 5076056"/>
              <a:gd name="connsiteY5" fmla="*/ 532604 h 4333254"/>
              <a:gd name="connsiteX6" fmla="*/ 541657 w 5076056"/>
              <a:gd name="connsiteY6" fmla="*/ 3791597 h 4333254"/>
              <a:gd name="connsiteX7" fmla="*/ 4914644 w 5076056"/>
              <a:gd name="connsiteY7" fmla="*/ 3791597 h 4333254"/>
              <a:gd name="connsiteX8" fmla="*/ 4869377 w 5076056"/>
              <a:gd name="connsiteY8" fmla="*/ 514497 h 4333254"/>
              <a:gd name="connsiteX9" fmla="*/ 170465 w 5076056"/>
              <a:gd name="connsiteY9" fmla="*/ 532604 h 4333254"/>
              <a:gd name="connsiteX0" fmla="*/ 0 w 5076056"/>
              <a:gd name="connsiteY0" fmla="*/ 0 h 4333254"/>
              <a:gd name="connsiteX1" fmla="*/ 5076056 w 5076056"/>
              <a:gd name="connsiteY1" fmla="*/ 0 h 4333254"/>
              <a:gd name="connsiteX2" fmla="*/ 5076056 w 5076056"/>
              <a:gd name="connsiteY2" fmla="*/ 4333254 h 4333254"/>
              <a:gd name="connsiteX3" fmla="*/ 0 w 5076056"/>
              <a:gd name="connsiteY3" fmla="*/ 4333254 h 4333254"/>
              <a:gd name="connsiteX4" fmla="*/ 0 w 5076056"/>
              <a:gd name="connsiteY4" fmla="*/ 0 h 4333254"/>
              <a:gd name="connsiteX5" fmla="*/ 170465 w 5076056"/>
              <a:gd name="connsiteY5" fmla="*/ 532604 h 4333254"/>
              <a:gd name="connsiteX6" fmla="*/ 541657 w 5076056"/>
              <a:gd name="connsiteY6" fmla="*/ 3791597 h 4333254"/>
              <a:gd name="connsiteX7" fmla="*/ 4914644 w 5076056"/>
              <a:gd name="connsiteY7" fmla="*/ 3791597 h 4333254"/>
              <a:gd name="connsiteX8" fmla="*/ 4869377 w 5076056"/>
              <a:gd name="connsiteY8" fmla="*/ 514497 h 4333254"/>
              <a:gd name="connsiteX9" fmla="*/ 170465 w 5076056"/>
              <a:gd name="connsiteY9" fmla="*/ 532604 h 4333254"/>
              <a:gd name="connsiteX0" fmla="*/ 0 w 5076056"/>
              <a:gd name="connsiteY0" fmla="*/ 0 h 4333254"/>
              <a:gd name="connsiteX1" fmla="*/ 5076056 w 5076056"/>
              <a:gd name="connsiteY1" fmla="*/ 0 h 4333254"/>
              <a:gd name="connsiteX2" fmla="*/ 5076056 w 5076056"/>
              <a:gd name="connsiteY2" fmla="*/ 4333254 h 4333254"/>
              <a:gd name="connsiteX3" fmla="*/ 0 w 5076056"/>
              <a:gd name="connsiteY3" fmla="*/ 4333254 h 4333254"/>
              <a:gd name="connsiteX4" fmla="*/ 0 w 5076056"/>
              <a:gd name="connsiteY4" fmla="*/ 0 h 4333254"/>
              <a:gd name="connsiteX5" fmla="*/ 170465 w 5076056"/>
              <a:gd name="connsiteY5" fmla="*/ 532604 h 4333254"/>
              <a:gd name="connsiteX6" fmla="*/ 541657 w 5076056"/>
              <a:gd name="connsiteY6" fmla="*/ 3791597 h 4333254"/>
              <a:gd name="connsiteX7" fmla="*/ 4914644 w 5076056"/>
              <a:gd name="connsiteY7" fmla="*/ 3791597 h 4333254"/>
              <a:gd name="connsiteX8" fmla="*/ 4878430 w 5076056"/>
              <a:gd name="connsiteY8" fmla="*/ 143305 h 4333254"/>
              <a:gd name="connsiteX9" fmla="*/ 170465 w 5076056"/>
              <a:gd name="connsiteY9" fmla="*/ 532604 h 4333254"/>
              <a:gd name="connsiteX0" fmla="*/ 0 w 5076056"/>
              <a:gd name="connsiteY0" fmla="*/ 0 h 4333254"/>
              <a:gd name="connsiteX1" fmla="*/ 5076056 w 5076056"/>
              <a:gd name="connsiteY1" fmla="*/ 0 h 4333254"/>
              <a:gd name="connsiteX2" fmla="*/ 5076056 w 5076056"/>
              <a:gd name="connsiteY2" fmla="*/ 4333254 h 4333254"/>
              <a:gd name="connsiteX3" fmla="*/ 0 w 5076056"/>
              <a:gd name="connsiteY3" fmla="*/ 4333254 h 4333254"/>
              <a:gd name="connsiteX4" fmla="*/ 0 w 5076056"/>
              <a:gd name="connsiteY4" fmla="*/ 0 h 4333254"/>
              <a:gd name="connsiteX5" fmla="*/ 125198 w 5076056"/>
              <a:gd name="connsiteY5" fmla="*/ 152359 h 4333254"/>
              <a:gd name="connsiteX6" fmla="*/ 541657 w 5076056"/>
              <a:gd name="connsiteY6" fmla="*/ 3791597 h 4333254"/>
              <a:gd name="connsiteX7" fmla="*/ 4914644 w 5076056"/>
              <a:gd name="connsiteY7" fmla="*/ 3791597 h 4333254"/>
              <a:gd name="connsiteX8" fmla="*/ 4878430 w 5076056"/>
              <a:gd name="connsiteY8" fmla="*/ 143305 h 4333254"/>
              <a:gd name="connsiteX9" fmla="*/ 125198 w 5076056"/>
              <a:gd name="connsiteY9" fmla="*/ 152359 h 4333254"/>
              <a:gd name="connsiteX0" fmla="*/ 0 w 5076056"/>
              <a:gd name="connsiteY0" fmla="*/ 0 h 4333254"/>
              <a:gd name="connsiteX1" fmla="*/ 5076056 w 5076056"/>
              <a:gd name="connsiteY1" fmla="*/ 0 h 4333254"/>
              <a:gd name="connsiteX2" fmla="*/ 5076056 w 5076056"/>
              <a:gd name="connsiteY2" fmla="*/ 4333254 h 4333254"/>
              <a:gd name="connsiteX3" fmla="*/ 0 w 5076056"/>
              <a:gd name="connsiteY3" fmla="*/ 4333254 h 4333254"/>
              <a:gd name="connsiteX4" fmla="*/ 0 w 5076056"/>
              <a:gd name="connsiteY4" fmla="*/ 0 h 4333254"/>
              <a:gd name="connsiteX5" fmla="*/ 125198 w 5076056"/>
              <a:gd name="connsiteY5" fmla="*/ 152359 h 4333254"/>
              <a:gd name="connsiteX6" fmla="*/ 107090 w 5076056"/>
              <a:gd name="connsiteY6" fmla="*/ 4208057 h 4333254"/>
              <a:gd name="connsiteX7" fmla="*/ 4914644 w 5076056"/>
              <a:gd name="connsiteY7" fmla="*/ 3791597 h 4333254"/>
              <a:gd name="connsiteX8" fmla="*/ 4878430 w 5076056"/>
              <a:gd name="connsiteY8" fmla="*/ 143305 h 4333254"/>
              <a:gd name="connsiteX9" fmla="*/ 125198 w 5076056"/>
              <a:gd name="connsiteY9" fmla="*/ 152359 h 4333254"/>
              <a:gd name="connsiteX0" fmla="*/ 0 w 5076056"/>
              <a:gd name="connsiteY0" fmla="*/ 0 h 4333254"/>
              <a:gd name="connsiteX1" fmla="*/ 5076056 w 5076056"/>
              <a:gd name="connsiteY1" fmla="*/ 0 h 4333254"/>
              <a:gd name="connsiteX2" fmla="*/ 5076056 w 5076056"/>
              <a:gd name="connsiteY2" fmla="*/ 4333254 h 4333254"/>
              <a:gd name="connsiteX3" fmla="*/ 0 w 5076056"/>
              <a:gd name="connsiteY3" fmla="*/ 4333254 h 4333254"/>
              <a:gd name="connsiteX4" fmla="*/ 0 w 5076056"/>
              <a:gd name="connsiteY4" fmla="*/ 0 h 4333254"/>
              <a:gd name="connsiteX5" fmla="*/ 125198 w 5076056"/>
              <a:gd name="connsiteY5" fmla="*/ 152359 h 4333254"/>
              <a:gd name="connsiteX6" fmla="*/ 107090 w 5076056"/>
              <a:gd name="connsiteY6" fmla="*/ 4208057 h 4333254"/>
              <a:gd name="connsiteX7" fmla="*/ 4941805 w 5076056"/>
              <a:gd name="connsiteY7" fmla="*/ 4217110 h 4333254"/>
              <a:gd name="connsiteX8" fmla="*/ 4878430 w 5076056"/>
              <a:gd name="connsiteY8" fmla="*/ 143305 h 4333254"/>
              <a:gd name="connsiteX9" fmla="*/ 125198 w 5076056"/>
              <a:gd name="connsiteY9" fmla="*/ 152359 h 4333254"/>
              <a:gd name="connsiteX0" fmla="*/ 0 w 5076056"/>
              <a:gd name="connsiteY0" fmla="*/ 0 h 4333254"/>
              <a:gd name="connsiteX1" fmla="*/ 5076056 w 5076056"/>
              <a:gd name="connsiteY1" fmla="*/ 0 h 4333254"/>
              <a:gd name="connsiteX2" fmla="*/ 5076056 w 5076056"/>
              <a:gd name="connsiteY2" fmla="*/ 4333254 h 4333254"/>
              <a:gd name="connsiteX3" fmla="*/ 0 w 5076056"/>
              <a:gd name="connsiteY3" fmla="*/ 4333254 h 4333254"/>
              <a:gd name="connsiteX4" fmla="*/ 0 w 5076056"/>
              <a:gd name="connsiteY4" fmla="*/ 0 h 4333254"/>
              <a:gd name="connsiteX5" fmla="*/ 125198 w 5076056"/>
              <a:gd name="connsiteY5" fmla="*/ 152359 h 4333254"/>
              <a:gd name="connsiteX6" fmla="*/ 107090 w 5076056"/>
              <a:gd name="connsiteY6" fmla="*/ 4208057 h 4333254"/>
              <a:gd name="connsiteX7" fmla="*/ 4941805 w 5076056"/>
              <a:gd name="connsiteY7" fmla="*/ 4217110 h 4333254"/>
              <a:gd name="connsiteX8" fmla="*/ 4959912 w 5076056"/>
              <a:gd name="connsiteY8" fmla="*/ 143305 h 4333254"/>
              <a:gd name="connsiteX9" fmla="*/ 125198 w 5076056"/>
              <a:gd name="connsiteY9" fmla="*/ 152359 h 4333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076056" h="4333254">
                <a:moveTo>
                  <a:pt x="0" y="0"/>
                </a:moveTo>
                <a:lnTo>
                  <a:pt x="5076056" y="0"/>
                </a:lnTo>
                <a:lnTo>
                  <a:pt x="5076056" y="4333254"/>
                </a:lnTo>
                <a:lnTo>
                  <a:pt x="0" y="4333254"/>
                </a:lnTo>
                <a:lnTo>
                  <a:pt x="0" y="0"/>
                </a:lnTo>
                <a:close/>
                <a:moveTo>
                  <a:pt x="125198" y="152359"/>
                </a:moveTo>
                <a:lnTo>
                  <a:pt x="107090" y="4208057"/>
                </a:lnTo>
                <a:lnTo>
                  <a:pt x="4941805" y="4217110"/>
                </a:lnTo>
                <a:cubicBezTo>
                  <a:pt x="4947841" y="2859175"/>
                  <a:pt x="4953876" y="1501240"/>
                  <a:pt x="4959912" y="143305"/>
                </a:cubicBezTo>
                <a:lnTo>
                  <a:pt x="125198" y="152359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 w="3175" cmpd="dbl"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tx1"/>
              </a:solidFill>
            </a:endParaRPr>
          </a:p>
        </p:txBody>
      </p:sp>
      <p:pic>
        <p:nvPicPr>
          <p:cNvPr id="2" name="Google Shape;109;p1" descr="AOUC_cmyk">
            <a:extLst>
              <a:ext uri="{FF2B5EF4-FFF2-40B4-BE49-F238E27FC236}">
                <a16:creationId xmlns:a16="http://schemas.microsoft.com/office/drawing/2014/main" id="{4F501F34-B9F1-1B79-73DB-513E665467A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0749" y="205464"/>
            <a:ext cx="937611" cy="414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10;p1" descr="Macintosh HD:Users:fraepi:Dropbox:Lavoro:Loghi e Carte Intestate:LOGO UNIFI.pdf">
            <a:extLst>
              <a:ext uri="{FF2B5EF4-FFF2-40B4-BE49-F238E27FC236}">
                <a16:creationId xmlns:a16="http://schemas.microsoft.com/office/drawing/2014/main" id="{CB38A614-F50E-14DD-6E4B-9F82E3D69BE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339752" y="205464"/>
            <a:ext cx="743901" cy="432087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 Box 5">
            <a:extLst>
              <a:ext uri="{FF2B5EF4-FFF2-40B4-BE49-F238E27FC236}">
                <a16:creationId xmlns:a16="http://schemas.microsoft.com/office/drawing/2014/main" id="{71DB8DFD-0C61-95C1-B481-0A5949FE75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453336"/>
            <a:ext cx="684076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2110" tIns="51054" rIns="102110" bIns="51054">
            <a:spAutoFit/>
          </a:bodyPr>
          <a:lstStyle/>
          <a:p>
            <a:pPr defTabSz="872344">
              <a:lnSpc>
                <a:spcPts val="2393"/>
              </a:lnSpc>
            </a:pPr>
            <a:r>
              <a:rPr lang="en-US" altLang="it-IT" sz="1000" b="1" dirty="0">
                <a:solidFill>
                  <a:srgbClr val="003366"/>
                </a:solidFill>
                <a:latin typeface="Cambria" pitchFamily="18" charset="0"/>
                <a:cs typeface="Arial" charset="0"/>
              </a:rPr>
              <a:t>Undicesima Giornata Fiorentina dedicata ai pazienti con malattie mieloproliferative croniche</a:t>
            </a:r>
          </a:p>
          <a:p>
            <a:pPr defTabSz="872344">
              <a:lnSpc>
                <a:spcPct val="90000"/>
              </a:lnSpc>
            </a:pPr>
            <a:endParaRPr lang="it-IT" altLang="it-IT" sz="1700" b="1" dirty="0">
              <a:solidFill>
                <a:srgbClr val="003366"/>
              </a:solidFill>
              <a:latin typeface="Cambria" pitchFamily="18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5196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/>
      <p:bldP spid="10" grpId="0" animBg="1"/>
    </p:bld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1269</Words>
  <Application>Microsoft Office PowerPoint</Application>
  <PresentationFormat>Presentazione su schermo (4:3)</PresentationFormat>
  <Paragraphs>173</Paragraphs>
  <Slides>14</Slides>
  <Notes>14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14</vt:i4>
      </vt:variant>
    </vt:vector>
  </HeadingPairs>
  <TitlesOfParts>
    <vt:vector size="21" baseType="lpstr">
      <vt:lpstr>ＭＳ Ｐゴシック</vt:lpstr>
      <vt:lpstr>Arial</vt:lpstr>
      <vt:lpstr>Calibri</vt:lpstr>
      <vt:lpstr>Cambria</vt:lpstr>
      <vt:lpstr>Quattrocento Sans</vt:lpstr>
      <vt:lpstr>Times New Roman</vt:lpstr>
      <vt:lpstr>Tema di Office</vt:lpstr>
      <vt:lpstr>Presentazione standard di PowerPoint</vt:lpstr>
      <vt:lpstr>Che cos’è uno studio clinico?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Cosa vuol dire studio randomizzato?</vt:lpstr>
      <vt:lpstr>Presentazione standard di PowerPoint</vt:lpstr>
      <vt:lpstr>Terapie anti calreticulina (CALR)</vt:lpstr>
      <vt:lpstr>Terapie anti CALR</vt:lpstr>
      <vt:lpstr>Anticorpi monoclonali anti-CALR</vt:lpstr>
      <vt:lpstr>Vaccino anti-CALR</vt:lpstr>
      <vt:lpstr>Presentazione standard di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fanellit</dc:creator>
  <cp:lastModifiedBy>giulio capecchi</cp:lastModifiedBy>
  <cp:revision>11</cp:revision>
  <dcterms:created xsi:type="dcterms:W3CDTF">2018-04-13T11:53:07Z</dcterms:created>
  <dcterms:modified xsi:type="dcterms:W3CDTF">2025-05-16T18:59:03Z</dcterms:modified>
</cp:coreProperties>
</file>